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5" r:id="rId3"/>
    <p:sldId id="258" r:id="rId4"/>
    <p:sldId id="267" r:id="rId5"/>
    <p:sldId id="299" r:id="rId6"/>
    <p:sldId id="268" r:id="rId7"/>
    <p:sldId id="263" r:id="rId8"/>
    <p:sldId id="269" r:id="rId9"/>
    <p:sldId id="262" r:id="rId10"/>
    <p:sldId id="261" r:id="rId11"/>
    <p:sldId id="281" r:id="rId12"/>
    <p:sldId id="266" r:id="rId13"/>
    <p:sldId id="27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7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6"/>
    <p:restoredTop sz="94723"/>
  </p:normalViewPr>
  <p:slideViewPr>
    <p:cSldViewPr snapToGrid="0">
      <p:cViewPr varScale="1">
        <p:scale>
          <a:sx n="108" d="100"/>
          <a:sy n="108" d="100"/>
        </p:scale>
        <p:origin x="2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A45E5EA-28CC-4B15-ABCD-575F2A226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F4BF081-4A10-4060-8591-D33AC05871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E9FF6-E259-4512-A2AC-A26D65816552}" type="datetimeFigureOut">
              <a:rPr lang="de-DE" smtClean="0"/>
              <a:t>07.07.19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7A03C2-3CA8-4337-AE6F-795504419A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8F8723-DF14-45A4-BD4C-04A817A7A6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14191-B29F-4286-B66D-23CABBE605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427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50AF-B55A-0E4C-A52A-435A28340633}" type="datetimeFigureOut">
              <a:rPr lang="de-DE" smtClean="0"/>
              <a:t>07.07.19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95D47-88D9-6240-9A3D-4063580E4E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80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95D47-88D9-6240-9A3D-4063580E4E2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09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emf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43DB81E7-44D8-A349-AC31-99094B9C0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8488" y="1600200"/>
            <a:ext cx="8458200" cy="3657600"/>
          </a:xfrm>
          <a:prstGeom prst="rect">
            <a:avLst/>
          </a:prstGeom>
          <a:ln w="127000">
            <a:solidFill>
              <a:schemeClr val="tx1"/>
            </a:solidFill>
            <a:miter lim="800000"/>
          </a:ln>
        </p:spPr>
        <p:txBody>
          <a:bodyPr lIns="684000" tIns="540000" rIns="684000" bIns="540000" anchor="b"/>
          <a:lstStyle>
            <a:lvl1pPr algn="l">
              <a:lnSpc>
                <a:spcPct val="100000"/>
              </a:lnSpc>
              <a:defRPr sz="44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cover slide </a:t>
            </a:r>
          </a:p>
        </p:txBody>
      </p:sp>
      <p:sp>
        <p:nvSpPr>
          <p:cNvPr id="19" name="Text Placeholder 19" title="Tyo your body text here">
            <a:extLst>
              <a:ext uri="{FF2B5EF4-FFF2-40B4-BE49-F238E27FC236}">
                <a16:creationId xmlns:a16="http://schemas.microsoft.com/office/drawing/2014/main" id="{601CBD9C-CB51-8D4A-A837-A45B8144C0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1584" y="5541235"/>
            <a:ext cx="7772400" cy="228600"/>
          </a:xfrm>
          <a:prstGeom prst="rect">
            <a:avLst/>
          </a:prstGeom>
          <a:noFill/>
        </p:spPr>
        <p:txBody>
          <a:bodyPr wrap="none" lIns="0" t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 i="0" spc="300">
                <a:solidFill>
                  <a:schemeClr val="tx1"/>
                </a:solidFill>
                <a:latin typeface="+mj-lt"/>
              </a:defRPr>
            </a:lvl1pPr>
            <a:lvl2pPr>
              <a:defRPr sz="1200" b="0" i="0">
                <a:latin typeface="+mj-lt"/>
              </a:defRPr>
            </a:lvl2pPr>
            <a:lvl3pPr>
              <a:defRPr sz="1200" b="0" i="0">
                <a:latin typeface="+mj-lt"/>
              </a:defRPr>
            </a:lvl3pPr>
            <a:lvl4pPr>
              <a:defRPr sz="1200" b="0" i="0">
                <a:latin typeface="+mj-lt"/>
              </a:defRPr>
            </a:lvl4pPr>
            <a:lvl5pPr>
              <a:defRPr sz="1200" b="0" i="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44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882777" y="1828800"/>
            <a:ext cx="8443913" cy="31363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3200" b="0" i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There is nothing noble in being superior to your fellow men. True nobility lies in being superior to your former self.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882777" y="5157194"/>
            <a:ext cx="7718424" cy="19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67" b="0" i="1">
                <a:solidFill>
                  <a:schemeClr val="tx1"/>
                </a:solidFill>
                <a:latin typeface="+mj-lt"/>
                <a:cs typeface="Merriweather"/>
              </a:defRPr>
            </a:lvl1pPr>
          </a:lstStyle>
          <a:p>
            <a:pPr lvl="0"/>
            <a:r>
              <a:rPr lang="en-US"/>
              <a:t>Ernest Hemingway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68D08-6663-B144-98ED-000D8CCE0A8F}"/>
              </a:ext>
            </a:extLst>
          </p:cNvPr>
          <p:cNvSpPr/>
          <p:nvPr/>
        </p:nvSpPr>
        <p:spPr>
          <a:xfrm flipH="1">
            <a:off x="1295466" y="1604797"/>
            <a:ext cx="60959" cy="38404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75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D651C-C8D3-364E-AF4B-91A7A7D5D2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3637" y="1828800"/>
            <a:ext cx="9848851" cy="4572000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F9C26-48BF-FC4F-9913-DD7FAD319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7" y="457200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D560A0-0DC2-F441-B7B3-7D9E97803C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8051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C1CD4F9-060A-F64B-9C2F-6DD0C98F37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1682" y="1828800"/>
            <a:ext cx="4630737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87FE2B-06AF-F444-97EE-B1410A41A2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63640" y="1828800"/>
            <a:ext cx="4630737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8DDBB5-4797-F040-8D18-4C0C3087A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1AECD53-B85A-D646-9F69-066B20268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693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0311B-49CA-634E-AC4F-D0CBF35604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7888" y="1371600"/>
            <a:ext cx="281940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E119989-22A8-AC4F-A2A0-C548117493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96057" y="1371600"/>
            <a:ext cx="2816433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DAC38E4-5B5E-F04B-84FA-6556F0E91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1371600"/>
            <a:ext cx="2819400" cy="4343400"/>
          </a:xfrm>
          <a:prstGeom prst="rect">
            <a:avLst/>
          </a:prstGeo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638850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(lef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96001" y="457200"/>
            <a:ext cx="5638801" cy="59436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81EF5A3-1B53-5C4C-8BF1-6BE58B38B6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63639" y="2971800"/>
            <a:ext cx="4211636" cy="3429000"/>
          </a:xfrm>
          <a:prstGeom prst="rect">
            <a:avLst/>
          </a:prstGeom>
          <a:noFill/>
        </p:spPr>
        <p:txBody>
          <a:bodyPr lIns="0" tIns="216000" rIns="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F0DEA7D7-A8DC-9146-81E8-A8456C75B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40" y="1828800"/>
            <a:ext cx="4211635" cy="1143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title, content and image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83693-9E36-6747-A362-BD0F5CC12E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3639" y="20320"/>
            <a:ext cx="2115068" cy="1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6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57201" y="457200"/>
            <a:ext cx="5638801" cy="59436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98ABE-C912-A442-B172-41162A05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0214" y="20320"/>
            <a:ext cx="2115068" cy="1579880"/>
          </a:xfrm>
          <a:prstGeom prst="rect">
            <a:avLst/>
          </a:prstGeom>
        </p:spPr>
      </p:pic>
      <p:sp>
        <p:nvSpPr>
          <p:cNvPr id="6" name="Titre 4">
            <a:extLst>
              <a:ext uri="{FF2B5EF4-FFF2-40B4-BE49-F238E27FC236}">
                <a16:creationId xmlns:a16="http://schemas.microsoft.com/office/drawing/2014/main" id="{89A572EC-9A5F-DA4C-B6F2-079D1CB34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214" y="1828800"/>
            <a:ext cx="3492500" cy="11430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title, content and image</a:t>
            </a:r>
            <a:endParaRPr lang="fr-FR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82A22AA-CE9C-F64D-B404-F8D3AF7D4C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9463" y="2971800"/>
            <a:ext cx="4211636" cy="3429000"/>
          </a:xfrm>
          <a:prstGeom prst="rect">
            <a:avLst/>
          </a:prstGeom>
          <a:noFill/>
        </p:spPr>
        <p:txBody>
          <a:bodyPr lIns="0" tIns="216000" rIns="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56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 (fu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31DA9-F532-2F41-8AF2-DF4E526D88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12943" y="0"/>
            <a:ext cx="5638800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720000" tIns="1980000" rIns="720000" bIns="1152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7" name="Titre 4"/>
          <p:cNvSpPr>
            <a:spLocks noGrp="1"/>
          </p:cNvSpPr>
          <p:nvPr>
            <p:ph type="title" hasCustomPrompt="1"/>
          </p:nvPr>
        </p:nvSpPr>
        <p:spPr>
          <a:xfrm>
            <a:off x="802997" y="164637"/>
            <a:ext cx="4332896" cy="16002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title, content and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93167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4947F-1F92-F145-AB0C-E1D4C0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423" y="1663205"/>
            <a:ext cx="2634444" cy="4838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E3988-52F6-934E-A908-6EF4ACEF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14" y="1663205"/>
            <a:ext cx="2634444" cy="4838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3E7D8-38AB-5546-B4D3-3C1E9B8B4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17" y="1663205"/>
            <a:ext cx="2634444" cy="4838136"/>
          </a:xfrm>
          <a:prstGeom prst="rect">
            <a:avLst/>
          </a:prstGeom>
        </p:spPr>
      </p:pic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D4AACC-23D7-1344-A508-9689D8824F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531415" y="2232000"/>
            <a:ext cx="1896000" cy="33312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E57FB93-1B74-8242-B0C5-5CEA7ADE148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04000" y="2232000"/>
            <a:ext cx="1896000" cy="33312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53925C2-3FC7-5B48-B953-8853CA5EC5F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56855" y="2232000"/>
            <a:ext cx="1896000" cy="33312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66128B-0C25-3A40-9663-8247A283C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63B824-1E96-C44F-96F0-24CC554DD0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39803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CB6C4-9C67-334E-98FD-A616B30C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508787"/>
            <a:ext cx="8448939" cy="492809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F8799C-BC5D-0E46-85F5-130B7602CB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87004" y="1859353"/>
            <a:ext cx="6410005" cy="401136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26E16-D5AB-1E4E-AB2F-D1C42237F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C937AEC-BCB9-E740-9C93-2244453634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0483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-11154" y="0"/>
            <a:ext cx="6112460" cy="3423424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768075" y="548680"/>
            <a:ext cx="4607983" cy="144049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733" i="1"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“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gravida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. Nam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”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6768075" y="2085182"/>
            <a:ext cx="4607983" cy="4800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667" b="1" i="0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768075" y="2661245"/>
            <a:ext cx="4607983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333" b="1" i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815414" y="3813043"/>
            <a:ext cx="4607983" cy="144049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733" i="1">
                <a:latin typeface="Georgia"/>
                <a:cs typeface="Georgia"/>
              </a:defRPr>
            </a:lvl1pPr>
          </a:lstStyle>
          <a:p>
            <a:pPr lvl="0"/>
            <a:r>
              <a:rPr lang="en-US"/>
              <a:t>“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gravida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. Nam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”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15414" y="5349544"/>
            <a:ext cx="4607983" cy="4800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667" b="1" i="0" spc="0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15414" y="5925608"/>
            <a:ext cx="4607983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333" b="1" i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6108193" y="3434576"/>
            <a:ext cx="6112460" cy="3423424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9509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4D3FA7B-DB3E-6C4E-A104-64D4A81E7A5E}"/>
              </a:ext>
            </a:extLst>
          </p:cNvPr>
          <p:cNvSpPr/>
          <p:nvPr/>
        </p:nvSpPr>
        <p:spPr>
          <a:xfrm>
            <a:off x="460376" y="465666"/>
            <a:ext cx="11274425" cy="5935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A55AE2E2-7158-FB4D-A1CC-2AA4DA9BB2D4}"/>
              </a:ext>
            </a:extLst>
          </p:cNvPr>
          <p:cNvSpPr txBox="1">
            <a:spLocks/>
          </p:cNvSpPr>
          <p:nvPr/>
        </p:nvSpPr>
        <p:spPr>
          <a:xfrm rot="16200000">
            <a:off x="-724691" y="3239292"/>
            <a:ext cx="5029200" cy="836616"/>
          </a:xfrm>
          <a:prstGeom prst="rect">
            <a:avLst/>
          </a:prstGeom>
          <a:ln w="228600">
            <a:noFill/>
            <a:miter lim="800000"/>
          </a:ln>
        </p:spPr>
        <p:txBody>
          <a:bodyPr vert="horz" lIns="0" tIns="365760" rIns="365760" bIns="36576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1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section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9307B-761A-4B4F-BE38-51E6D6525307}"/>
              </a:ext>
            </a:extLst>
          </p:cNvPr>
          <p:cNvSpPr/>
          <p:nvPr/>
        </p:nvSpPr>
        <p:spPr>
          <a:xfrm>
            <a:off x="1882777" y="465666"/>
            <a:ext cx="9852025" cy="5935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28" name="Title 28"/>
          <p:cNvSpPr>
            <a:spLocks noGrp="1"/>
          </p:cNvSpPr>
          <p:nvPr>
            <p:ph type="title" hasCustomPrompt="1"/>
          </p:nvPr>
        </p:nvSpPr>
        <p:spPr>
          <a:xfrm>
            <a:off x="2566989" y="2286000"/>
            <a:ext cx="7034212" cy="2286000"/>
          </a:xfrm>
          <a:prstGeom prst="rect">
            <a:avLst/>
          </a:prstGeom>
        </p:spPr>
        <p:txBody>
          <a:bodyPr lIns="0" tIns="0" bIns="0" anchor="ctr" anchorCtr="1">
            <a:noAutofit/>
          </a:bodyPr>
          <a:lstStyle>
            <a:lvl1pPr algn="ctr">
              <a:lnSpc>
                <a:spcPct val="100000"/>
              </a:lnSpc>
              <a:defRPr sz="3733" spc="0">
                <a:solidFill>
                  <a:schemeClr val="bg1"/>
                </a:solidFill>
              </a:defRPr>
            </a:lvl1pPr>
          </a:lstStyle>
          <a:p>
            <a:r>
              <a:rPr lang="en-US"/>
              <a:t>new section slide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71531" y="2979000"/>
            <a:ext cx="900000" cy="900000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 anchor="ctr" anchorCtr="1">
            <a:noAutofit/>
          </a:bodyPr>
          <a:lstStyle>
            <a:lvl1pPr>
              <a:lnSpc>
                <a:spcPct val="100000"/>
              </a:lnSpc>
              <a:buNone/>
              <a:defRPr sz="4200" b="1" u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76384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tems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91477" y="1892829"/>
            <a:ext cx="3005240" cy="2592288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394481" y="4677139"/>
            <a:ext cx="2999232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buNone/>
              <a:defRPr sz="26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003936" y="1892829"/>
            <a:ext cx="3005240" cy="2592288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8006940" y="4677139"/>
            <a:ext cx="2999232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buNone/>
              <a:defRPr sz="26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405932" y="5212810"/>
            <a:ext cx="2976331" cy="9044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739573" y="4280871"/>
            <a:ext cx="3005240" cy="2592288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4742577" y="2660915"/>
            <a:ext cx="2999232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buNone/>
              <a:defRPr sz="26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754028" y="3196586"/>
            <a:ext cx="2976331" cy="9044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018391" y="5212810"/>
            <a:ext cx="2976331" cy="9044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244984-5496-F840-A474-D3958B212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1D6742E-5493-3645-AFB3-BC595468B6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12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tems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91477" y="2276872"/>
            <a:ext cx="3005240" cy="1931437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394481" y="4198776"/>
            <a:ext cx="2999232" cy="36576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 b="1">
                <a:solidFill>
                  <a:schemeClr val="bg1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405932" y="4734448"/>
            <a:ext cx="2976331" cy="9044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739573" y="2276872"/>
            <a:ext cx="3005240" cy="1931437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4742577" y="4198776"/>
            <a:ext cx="2999232" cy="36576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 b="1">
                <a:solidFill>
                  <a:schemeClr val="bg1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754028" y="4734448"/>
            <a:ext cx="2976331" cy="9044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003936" y="2276872"/>
            <a:ext cx="3005240" cy="1931437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8006940" y="4198776"/>
            <a:ext cx="2999232" cy="36576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 b="1">
                <a:solidFill>
                  <a:schemeClr val="bg1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018391" y="4734448"/>
            <a:ext cx="2976331" cy="9044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2B9359-20F5-0748-9B78-D8470A34B8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84D222E-2374-3B46-956E-33724DEF8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11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864094" y="5445224"/>
            <a:ext cx="2496277" cy="26796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44703" y="5445224"/>
            <a:ext cx="2496277" cy="26796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</a:t>
            </a:r>
            <a:endParaRPr lang="en-US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8208345" y="2564903"/>
            <a:ext cx="3985684" cy="2688167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4102783" y="2564905"/>
            <a:ext cx="3985684" cy="2688167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1" y="2565401"/>
            <a:ext cx="3985684" cy="2688167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983484" y="5447438"/>
            <a:ext cx="2496277" cy="26796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</a:t>
            </a:r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3F28C0F-4F41-664A-922C-D2EB21F0B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254492A-6D6A-594E-83C9-A431C3DF2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64811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1295467" y="2276872"/>
            <a:ext cx="2216852" cy="2493963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213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image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294420" y="4773149"/>
            <a:ext cx="2218944" cy="48768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  <a:lvl2pPr marL="487668" indent="0" algn="ctr">
              <a:buNone/>
              <a:defRPr sz="1200">
                <a:solidFill>
                  <a:srgbClr val="FFFFFF"/>
                </a:solidFill>
              </a:defRPr>
            </a:lvl2pPr>
            <a:lvl3pPr marL="1097253" indent="0" algn="ctr">
              <a:buNone/>
              <a:defRPr sz="1200">
                <a:solidFill>
                  <a:srgbClr val="FFFFFF"/>
                </a:solidFill>
              </a:defRPr>
            </a:lvl3pPr>
            <a:lvl4pPr marL="1706837" indent="0" algn="ctr">
              <a:buNone/>
              <a:defRPr sz="1200">
                <a:solidFill>
                  <a:srgbClr val="FFFFFF"/>
                </a:solidFill>
              </a:defRPr>
            </a:lvl4pPr>
            <a:lvl5pPr marL="2316422" indent="0" algn="ctr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298992" y="5349412"/>
            <a:ext cx="2209800" cy="575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0" i="1">
                <a:solidFill>
                  <a:schemeClr val="bg1">
                    <a:lumMod val="50000"/>
                  </a:schemeClr>
                </a:solidFill>
                <a:latin typeface="Merriweather" panose="02060503050406030704" pitchFamily="18" charset="77"/>
                <a:cs typeface="Merriweather" panose="02060503050406030704" pitchFamily="18" charset="77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>
            <a:off x="3791745" y="2276872"/>
            <a:ext cx="2216852" cy="2493963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213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image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790697" y="4773149"/>
            <a:ext cx="2218944" cy="48768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  <a:lvl2pPr marL="487668" indent="0" algn="ctr">
              <a:buNone/>
              <a:defRPr sz="1200">
                <a:solidFill>
                  <a:srgbClr val="FFFFFF"/>
                </a:solidFill>
              </a:defRPr>
            </a:lvl2pPr>
            <a:lvl3pPr marL="1097253" indent="0" algn="ctr">
              <a:buNone/>
              <a:defRPr sz="1200">
                <a:solidFill>
                  <a:srgbClr val="FFFFFF"/>
                </a:solidFill>
              </a:defRPr>
            </a:lvl3pPr>
            <a:lvl4pPr marL="1706837" indent="0" algn="ctr">
              <a:buNone/>
              <a:defRPr sz="1200">
                <a:solidFill>
                  <a:srgbClr val="FFFFFF"/>
                </a:solidFill>
              </a:defRPr>
            </a:lvl4pPr>
            <a:lvl5pPr marL="2316422" indent="0" algn="ctr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795269" y="5349412"/>
            <a:ext cx="2209800" cy="575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0" i="1">
                <a:solidFill>
                  <a:schemeClr val="bg1">
                    <a:lumMod val="50000"/>
                  </a:schemeClr>
                </a:solidFill>
                <a:latin typeface="Merriweather" panose="02060503050406030704" pitchFamily="18" charset="77"/>
                <a:cs typeface="Merriweather" panose="02060503050406030704" pitchFamily="18" charset="77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36" hasCustomPrompt="1"/>
          </p:nvPr>
        </p:nvSpPr>
        <p:spPr>
          <a:xfrm>
            <a:off x="6288022" y="2276872"/>
            <a:ext cx="2216852" cy="2493963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213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image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6286975" y="4773149"/>
            <a:ext cx="2218944" cy="48768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  <a:lvl2pPr marL="487668" indent="0" algn="ctr">
              <a:buNone/>
              <a:defRPr sz="1200">
                <a:solidFill>
                  <a:srgbClr val="FFFFFF"/>
                </a:solidFill>
              </a:defRPr>
            </a:lvl2pPr>
            <a:lvl3pPr marL="1097253" indent="0" algn="ctr">
              <a:buNone/>
              <a:defRPr sz="1200">
                <a:solidFill>
                  <a:srgbClr val="FFFFFF"/>
                </a:solidFill>
              </a:defRPr>
            </a:lvl3pPr>
            <a:lvl4pPr marL="1706837" indent="0" algn="ctr">
              <a:buNone/>
              <a:defRPr sz="1200">
                <a:solidFill>
                  <a:srgbClr val="FFFFFF"/>
                </a:solidFill>
              </a:defRPr>
            </a:lvl4pPr>
            <a:lvl5pPr marL="2316422" indent="0" algn="ctr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291547" y="5349412"/>
            <a:ext cx="2209800" cy="575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0" i="1">
                <a:solidFill>
                  <a:schemeClr val="bg1">
                    <a:lumMod val="50000"/>
                  </a:schemeClr>
                </a:solidFill>
                <a:latin typeface="Merriweather" panose="02060503050406030704" pitchFamily="18" charset="77"/>
                <a:cs typeface="Merriweather" panose="02060503050406030704" pitchFamily="18" charset="77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39" hasCustomPrompt="1"/>
          </p:nvPr>
        </p:nvSpPr>
        <p:spPr>
          <a:xfrm>
            <a:off x="8784299" y="2276872"/>
            <a:ext cx="2216852" cy="2493963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213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image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8783252" y="4773149"/>
            <a:ext cx="2218944" cy="48768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  <a:lvl2pPr marL="487668" indent="0" algn="ctr">
              <a:buNone/>
              <a:defRPr sz="1200">
                <a:solidFill>
                  <a:srgbClr val="FFFFFF"/>
                </a:solidFill>
              </a:defRPr>
            </a:lvl2pPr>
            <a:lvl3pPr marL="1097253" indent="0" algn="ctr">
              <a:buNone/>
              <a:defRPr sz="1200">
                <a:solidFill>
                  <a:srgbClr val="FFFFFF"/>
                </a:solidFill>
              </a:defRPr>
            </a:lvl3pPr>
            <a:lvl4pPr marL="1706837" indent="0" algn="ctr">
              <a:buNone/>
              <a:defRPr sz="1200">
                <a:solidFill>
                  <a:srgbClr val="FFFFFF"/>
                </a:solidFill>
              </a:defRPr>
            </a:lvl4pPr>
            <a:lvl5pPr marL="2316422" indent="0" algn="ctr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787824" y="5349412"/>
            <a:ext cx="2209800" cy="575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0" i="1">
                <a:solidFill>
                  <a:schemeClr val="bg1">
                    <a:lumMod val="50000"/>
                  </a:schemeClr>
                </a:solidFill>
                <a:latin typeface="Merriweather" panose="02060503050406030704" pitchFamily="18" charset="77"/>
                <a:cs typeface="Merriweather" panose="02060503050406030704" pitchFamily="18" charset="77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7EDF5B8-4C9F-EB47-AC16-AD78C4BE5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8B60F390-FA00-BB4A-A988-4A35988C33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5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61274" y="1533201"/>
            <a:ext cx="2660089" cy="2665143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438286" y="1533201"/>
            <a:ext cx="2660089" cy="2665143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098374" y="4192862"/>
            <a:ext cx="2660089" cy="2665143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75385" y="4192862"/>
            <a:ext cx="2660089" cy="2665143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959832" y="2084851"/>
            <a:ext cx="960635" cy="672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067" b="1" u="sng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576053" y="2852936"/>
            <a:ext cx="1728192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067" b="1" kern="1200" spc="0" dirty="0">
                <a:solidFill>
                  <a:schemeClr val="tx2"/>
                </a:solidFill>
                <a:latin typeface="Helvetica" pitchFamily="2" charset="0"/>
                <a:ea typeface="+mn-ea"/>
                <a:cs typeface="+mn-cs"/>
              </a:defRPr>
            </a:lvl1pPr>
          </a:lstStyle>
          <a:p>
            <a:pPr marL="0" lvl="0" indent="0" algn="ctr" defTabSz="914296" rtl="0" eaLnBrk="1" latinLnBrk="0" hangingPunct="1">
              <a:lnSpc>
                <a:spcPct val="100000"/>
              </a:lnSpc>
              <a:spcBef>
                <a:spcPts val="0"/>
              </a:spcBef>
              <a:buFont typeface="Apple SD Gothic Neo Regular" panose="02000300000000000000" pitchFamily="2" charset="-127"/>
              <a:buNone/>
              <a:tabLst/>
            </a:pPr>
            <a:r>
              <a:rPr lang="en-US"/>
              <a:t>Insert Your</a:t>
            </a:r>
            <a:br>
              <a:rPr lang="en-US"/>
            </a:br>
            <a:r>
              <a:rPr lang="en-US"/>
              <a:t>New Text Here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345273" y="3286125"/>
            <a:ext cx="1897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576053" y="3429000"/>
            <a:ext cx="1728192" cy="672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67" b="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soonsectetur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sagittis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583234" y="2084851"/>
            <a:ext cx="960635" cy="672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067" b="1" u="sng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99456" y="2852936"/>
            <a:ext cx="1728192" cy="2880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067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Your</a:t>
            </a:r>
            <a:br>
              <a:rPr lang="en-US"/>
            </a:br>
            <a:r>
              <a:rPr lang="en-US"/>
              <a:t>New Text title </a:t>
            </a:r>
            <a:r>
              <a:rPr lang="en-US" err="1"/>
              <a:t>hereHere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968675" y="3286125"/>
            <a:ext cx="1897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199456" y="3429000"/>
            <a:ext cx="1728192" cy="672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67" b="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soonsectetur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sagittis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648395" y="4581128"/>
            <a:ext cx="960635" cy="672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067" b="1" u="sng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264616" y="5349213"/>
            <a:ext cx="1728192" cy="2880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067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Your</a:t>
            </a:r>
            <a:br>
              <a:rPr lang="en-US"/>
            </a:br>
            <a:r>
              <a:rPr lang="en-US"/>
              <a:t>New Text Here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10033835" y="5782403"/>
            <a:ext cx="1897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264616" y="5925277"/>
            <a:ext cx="1728192" cy="672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67" b="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soonsectetur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sagittis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4271797" y="4581128"/>
            <a:ext cx="960635" cy="672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067" b="1" u="sng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3888019" y="5349213"/>
            <a:ext cx="1728192" cy="2880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067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Your</a:t>
            </a:r>
            <a:br>
              <a:rPr lang="en-US"/>
            </a:br>
            <a:r>
              <a:rPr lang="en-US"/>
              <a:t>New Text Here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657238" y="5782403"/>
            <a:ext cx="1897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888019" y="5925277"/>
            <a:ext cx="1728192" cy="672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67" b="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soonsectetur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sagittis</a:t>
            </a:r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6E6F4E6-2D9D-CB44-ABCE-FCC24D362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682792E-47A1-4644-86CF-5BFF2F30C7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05267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(Option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1487424" y="2487169"/>
            <a:ext cx="2783416" cy="1631951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6192011" y="2487169"/>
            <a:ext cx="2783416" cy="1631951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3215680" y="4340353"/>
            <a:ext cx="2783416" cy="1631951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7920267" y="4340353"/>
            <a:ext cx="2783416" cy="1631951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464051" y="2468033"/>
            <a:ext cx="1536700" cy="16340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37" name="Text Placehold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9072331" y="2468033"/>
            <a:ext cx="1631352" cy="16340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38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1487425" y="4340352"/>
            <a:ext cx="1633007" cy="16340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39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92011" y="4340352"/>
            <a:ext cx="1536700" cy="16340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EE8F9E2-A378-C14D-96CB-9B38B98A5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572AE8-6DF1-7E45-AA81-5DEB29A3F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185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 and 4 Images (Options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251378" y="4512501"/>
            <a:ext cx="2989305" cy="2345500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000000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9251378" y="-5577"/>
            <a:ext cx="2989305" cy="4466065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000000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247123" y="0"/>
            <a:ext cx="2963853" cy="2351075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000000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247123" y="2391936"/>
            <a:ext cx="2963853" cy="4466064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333" b="0" i="0">
                <a:ln>
                  <a:noFill/>
                </a:ln>
                <a:solidFill>
                  <a:srgbClr val="000000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9457" y="3622013"/>
            <a:ext cx="4320116" cy="172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10000"/>
              </a:lnSpc>
              <a:buNone/>
              <a:defRPr sz="1333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et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lacus,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mi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9456" y="2084851"/>
            <a:ext cx="4320480" cy="960107"/>
          </a:xfrm>
          <a:prstGeom prst="rect">
            <a:avLst/>
          </a:prstGeom>
        </p:spPr>
        <p:txBody>
          <a:bodyPr anchor="b"/>
          <a:lstStyle>
            <a:lvl1pPr algn="r">
              <a:defRPr spc="0"/>
            </a:lvl1pPr>
          </a:lstStyle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43206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 and 4 Images (Options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0061563" y="1675807"/>
            <a:ext cx="2130437" cy="1599999"/>
          </a:xfrm>
          <a:prstGeom prst="rect">
            <a:avLst/>
          </a:prstGeom>
          <a:solidFill>
            <a:srgbClr val="E8E9EA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33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5738642" y="3305606"/>
            <a:ext cx="1603871" cy="1600932"/>
          </a:xfrm>
          <a:prstGeom prst="rect">
            <a:avLst/>
          </a:prstGeom>
          <a:solidFill>
            <a:srgbClr val="E8E9EA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33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377757" y="3305605"/>
            <a:ext cx="2654681" cy="3552395"/>
          </a:xfrm>
          <a:prstGeom prst="rect">
            <a:avLst/>
          </a:prstGeom>
          <a:solidFill>
            <a:srgbClr val="E8E9EA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33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738642" y="1"/>
            <a:ext cx="4293796" cy="3275807"/>
          </a:xfrm>
          <a:prstGeom prst="rect">
            <a:avLst/>
          </a:prstGeom>
          <a:solidFill>
            <a:srgbClr val="E8E9EA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33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11425" y="3376961"/>
            <a:ext cx="4320116" cy="172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10000"/>
              </a:lnSpc>
              <a:buNone/>
              <a:defRPr sz="1333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et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lacus,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mi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11424" y="2276872"/>
            <a:ext cx="4320480" cy="960107"/>
          </a:xfrm>
          <a:prstGeom prst="rect">
            <a:avLst/>
          </a:prstGeom>
        </p:spPr>
        <p:txBody>
          <a:bodyPr anchor="b"/>
          <a:lstStyle>
            <a:lvl1pPr algn="r">
              <a:defRPr spc="0"/>
            </a:lvl1pPr>
          </a:lstStyle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6373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91477" y="932723"/>
            <a:ext cx="2602872" cy="1344149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405933" y="2468893"/>
            <a:ext cx="2577833" cy="96010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794564" y="932723"/>
            <a:ext cx="2602872" cy="1344149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807085" y="2468893"/>
            <a:ext cx="2577833" cy="96010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8112224" y="932723"/>
            <a:ext cx="2602872" cy="1344149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126680" y="2468893"/>
            <a:ext cx="2577833" cy="96010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391477" y="3717032"/>
            <a:ext cx="2602872" cy="1344149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405933" y="5253203"/>
            <a:ext cx="2577833" cy="96010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4794564" y="3717032"/>
            <a:ext cx="2602872" cy="1344149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807085" y="5253203"/>
            <a:ext cx="2577833" cy="96010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8112224" y="3717032"/>
            <a:ext cx="2602872" cy="1344149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467">
                <a:solidFill>
                  <a:srgbClr val="7F7F7F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8126680" y="5253203"/>
            <a:ext cx="2577833" cy="96010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mi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, ac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magna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6641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arge Image + 5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4507786"/>
            <a:ext cx="2352415" cy="2350217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459896" y="4507786"/>
            <a:ext cx="2352415" cy="2350217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919795" y="4507786"/>
            <a:ext cx="2352415" cy="2350217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7379690" y="4507786"/>
            <a:ext cx="2352415" cy="2350217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9839586" y="4507786"/>
            <a:ext cx="2352415" cy="2350217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79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ubsectio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 hasCustomPrompt="1"/>
          </p:nvPr>
        </p:nvSpPr>
        <p:spPr>
          <a:xfrm>
            <a:off x="1882777" y="1828800"/>
            <a:ext cx="8443913" cy="3200400"/>
          </a:xfrm>
          <a:prstGeom prst="rect">
            <a:avLst/>
          </a:prstGeom>
          <a:ln w="127000">
            <a:solidFill>
              <a:schemeClr val="accent1"/>
            </a:solidFill>
            <a:miter lim="800000"/>
          </a:ln>
        </p:spPr>
        <p:txBody>
          <a:bodyPr anchor="ctr" anchorCtr="1">
            <a:noAutofit/>
          </a:bodyPr>
          <a:lstStyle>
            <a:lvl1pPr>
              <a:lnSpc>
                <a:spcPct val="100000"/>
              </a:lnSpc>
              <a:defRPr sz="3733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new subsection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159563" y="5257800"/>
            <a:ext cx="7857383" cy="283435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 algn="r">
              <a:spcBef>
                <a:spcPts val="0"/>
              </a:spcBef>
              <a:buNone/>
              <a:defRPr sz="1867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Sub-Title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EB4B8B-B0EB-8D4A-913F-E4346C44BDE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45069"/>
            <a:ext cx="684000" cy="1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78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/Items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4"/>
          <p:cNvSpPr>
            <a:spLocks noGrp="1"/>
          </p:cNvSpPr>
          <p:nvPr>
            <p:ph type="body" sz="quarter" idx="20" hasCustomPrompt="1"/>
          </p:nvPr>
        </p:nvSpPr>
        <p:spPr>
          <a:xfrm>
            <a:off x="1347662" y="3791650"/>
            <a:ext cx="2013093" cy="5611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b="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massap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1759544" y="3443543"/>
            <a:ext cx="1152128" cy="4264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467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1295468" y="2733874"/>
            <a:ext cx="2117483" cy="480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3700"/>
              </a:lnSpc>
              <a:spcBef>
                <a:spcPts val="0"/>
              </a:spcBef>
              <a:buNone/>
              <a:defRPr sz="3467" b="1" spc="25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#,###</a:t>
            </a:r>
          </a:p>
        </p:txBody>
      </p:sp>
      <p:sp>
        <p:nvSpPr>
          <p:cNvPr id="25" name="Text Placeholder 34"/>
          <p:cNvSpPr>
            <a:spLocks noGrp="1"/>
          </p:cNvSpPr>
          <p:nvPr>
            <p:ph type="body" sz="quarter" idx="26" hasCustomPrompt="1"/>
          </p:nvPr>
        </p:nvSpPr>
        <p:spPr>
          <a:xfrm>
            <a:off x="3923974" y="3791650"/>
            <a:ext cx="2013093" cy="5611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b="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massap</a:t>
            </a:r>
            <a:endParaRPr lang="en-US"/>
          </a:p>
          <a:p>
            <a:pPr lvl="0"/>
            <a:endParaRPr lang="en-US"/>
          </a:p>
        </p:txBody>
      </p:sp>
      <p:sp>
        <p:nvSpPr>
          <p:cNvPr id="27" name="Text Placeholder 34"/>
          <p:cNvSpPr>
            <a:spLocks noGrp="1"/>
          </p:cNvSpPr>
          <p:nvPr>
            <p:ph type="body" sz="quarter" idx="27" hasCustomPrompt="1"/>
          </p:nvPr>
        </p:nvSpPr>
        <p:spPr>
          <a:xfrm>
            <a:off x="4335856" y="3443543"/>
            <a:ext cx="1152128" cy="4264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467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3871780" y="2733874"/>
            <a:ext cx="2117483" cy="480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3700"/>
              </a:lnSpc>
              <a:spcBef>
                <a:spcPts val="0"/>
              </a:spcBef>
              <a:buNone/>
              <a:defRPr sz="3467" b="1" spc="25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#,###</a:t>
            </a:r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29" hasCustomPrompt="1"/>
          </p:nvPr>
        </p:nvSpPr>
        <p:spPr>
          <a:xfrm>
            <a:off x="6420251" y="3791650"/>
            <a:ext cx="2013093" cy="5611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b="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massap</a:t>
            </a:r>
            <a:endParaRPr lang="en-US"/>
          </a:p>
          <a:p>
            <a:pPr lvl="0"/>
            <a:endParaRPr lang="en-US"/>
          </a:p>
        </p:txBody>
      </p:sp>
      <p:sp>
        <p:nvSpPr>
          <p:cNvPr id="40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6832133" y="3443543"/>
            <a:ext cx="1152128" cy="4264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467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6368057" y="2733874"/>
            <a:ext cx="2117483" cy="480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3700"/>
              </a:lnSpc>
              <a:spcBef>
                <a:spcPts val="0"/>
              </a:spcBef>
              <a:buNone/>
              <a:defRPr sz="3467" b="1" spc="25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#,###</a:t>
            </a:r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8996563" y="3791650"/>
            <a:ext cx="2013093" cy="5611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b="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massap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9408445" y="3443543"/>
            <a:ext cx="1152128" cy="4264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467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34" hasCustomPrompt="1"/>
          </p:nvPr>
        </p:nvSpPr>
        <p:spPr>
          <a:xfrm>
            <a:off x="8944369" y="2733874"/>
            <a:ext cx="2117483" cy="480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3700"/>
              </a:lnSpc>
              <a:spcBef>
                <a:spcPts val="0"/>
              </a:spcBef>
              <a:buNone/>
              <a:defRPr sz="3467" b="1" spc="25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#,###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1B50743-9AD3-3A46-B733-CBB17FD91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B145791A-0924-914B-8F70-FBE652FBB7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/Items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776568" y="3525011"/>
            <a:ext cx="173376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spc="0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783187" y="4101075"/>
            <a:ext cx="1720525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255574" y="2468894"/>
            <a:ext cx="767037" cy="76808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400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175787" y="3525011"/>
            <a:ext cx="173376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spc="0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182406" y="4101075"/>
            <a:ext cx="1720525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654792" y="2468894"/>
            <a:ext cx="767037" cy="76808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400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6478995" y="3525011"/>
            <a:ext cx="173376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spc="0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6485613" y="4101075"/>
            <a:ext cx="1720525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6958000" y="2468894"/>
            <a:ext cx="767037" cy="76808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400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8855486" y="3525011"/>
            <a:ext cx="173376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spc="0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8862104" y="4101075"/>
            <a:ext cx="1720525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9334491" y="2468894"/>
            <a:ext cx="767037" cy="76808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400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39A7DC1-1B7C-7E4E-A96B-94A944778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C1228FB7-F57B-F348-ACCA-DDE2EA0CA2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2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Numbers/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3393" y="2660915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34843" y="3198277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3496045" y="2660915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507495" y="3198277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288022" y="2660915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299472" y="3198277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9072332" y="2660915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9083781" y="3198277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623393" y="4773149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634843" y="5310511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96045" y="4773149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3507495" y="5310511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88022" y="4773149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6299472" y="5310511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072332" y="4773149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rgbClr val="000000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9083781" y="5310511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1B1EF27-F0D2-8441-A819-BEE2BD564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1" cy="68580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3733" spc="0"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40AC124B-160D-0649-A9A2-9033BB9166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18FE64-7F29-E242-8EA2-AD611650B47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53661" y="1943504"/>
            <a:ext cx="767037" cy="71741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133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B3DB094-4441-0349-B743-CE4069AF3D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327490" y="1943504"/>
            <a:ext cx="767037" cy="71741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133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3C3AA14-B826-5D47-81AB-0CEC05CA321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114232" y="1943504"/>
            <a:ext cx="767037" cy="71741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133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19F0655-E075-9C4A-8B10-7ECB6B52396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871947" y="1943504"/>
            <a:ext cx="767037" cy="71741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133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17B9668-C95B-2748-894A-CA680BEF1F7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453661" y="4019047"/>
            <a:ext cx="767037" cy="71741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133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B5F83813-CD0B-3A4A-ABA6-C31ED5E90A5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327490" y="4019047"/>
            <a:ext cx="767037" cy="71741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133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686B53BC-8CE5-BD43-B22D-5211B77356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114232" y="4019047"/>
            <a:ext cx="767037" cy="71741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133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3875A8C-D9FA-384F-86EF-58CEE86ED4D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871947" y="4019047"/>
            <a:ext cx="767037" cy="71741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133" b="1" u="sng" spc="0">
                <a:solidFill>
                  <a:srgbClr val="5A5A5A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1657991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- 4 Items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903979" y="837143"/>
            <a:ext cx="5183716" cy="5183716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67" b="1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724736" y="1989105"/>
            <a:ext cx="574211" cy="57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1724736" y="2789105"/>
            <a:ext cx="574211" cy="57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724736" y="3589105"/>
            <a:ext cx="574211" cy="57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4" hasCustomPrompt="1"/>
          </p:nvPr>
        </p:nvSpPr>
        <p:spPr>
          <a:xfrm>
            <a:off x="1724736" y="4389107"/>
            <a:ext cx="574211" cy="57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2543605" y="1989105"/>
            <a:ext cx="2976331" cy="57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33" b="1"/>
            </a:lvl1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16" hasCustomPrompt="1"/>
          </p:nvPr>
        </p:nvSpPr>
        <p:spPr>
          <a:xfrm>
            <a:off x="2543605" y="2789105"/>
            <a:ext cx="2976331" cy="57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33" b="1"/>
            </a:lvl1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 hasCustomPrompt="1"/>
          </p:nvPr>
        </p:nvSpPr>
        <p:spPr>
          <a:xfrm>
            <a:off x="2543605" y="3589105"/>
            <a:ext cx="2976331" cy="57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33" b="1"/>
            </a:lvl1pPr>
          </a:lstStyle>
          <a:p>
            <a:pPr lvl="0"/>
            <a:r>
              <a:rPr lang="en-US"/>
              <a:t>Item</a:t>
            </a:r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8" hasCustomPrompt="1"/>
          </p:nvPr>
        </p:nvSpPr>
        <p:spPr>
          <a:xfrm>
            <a:off x="2543605" y="4389107"/>
            <a:ext cx="2976331" cy="57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33" b="1"/>
            </a:lvl1pPr>
          </a:lstStyle>
          <a:p>
            <a:pPr lvl="0"/>
            <a:r>
              <a:rPr lang="en-US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223049471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Large Images with Text Box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030" y="0"/>
            <a:ext cx="4063999" cy="6858000"/>
          </a:xfrm>
          <a:prstGeom prst="rect">
            <a:avLst/>
          </a:prstGeom>
          <a:solidFill>
            <a:srgbClr val="E8E9EA">
              <a:alpha val="22000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73030" y="0"/>
            <a:ext cx="4063999" cy="6858000"/>
          </a:xfrm>
          <a:prstGeom prst="rect">
            <a:avLst/>
          </a:prstGeom>
          <a:solidFill>
            <a:srgbClr val="E8E9EA">
              <a:alpha val="22000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37031" y="0"/>
            <a:ext cx="4063999" cy="6858000"/>
          </a:xfrm>
          <a:prstGeom prst="rect">
            <a:avLst/>
          </a:prstGeom>
          <a:solidFill>
            <a:srgbClr val="E8E9EA">
              <a:alpha val="22000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815414" y="5291905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6864" y="5829267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4847862" y="5291905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859312" y="5829267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8880310" y="5291905"/>
            <a:ext cx="2503945" cy="36576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</a:defRPr>
            </a:lvl1pPr>
            <a:lvl2pPr marL="487668" indent="0" algn="ctr">
              <a:buNone/>
              <a:defRPr>
                <a:solidFill>
                  <a:schemeClr val="bg1"/>
                </a:solidFill>
              </a:defRPr>
            </a:lvl2pPr>
            <a:lvl3pPr marL="1097253" indent="0" algn="ctr">
              <a:buNone/>
              <a:defRPr>
                <a:solidFill>
                  <a:schemeClr val="bg1"/>
                </a:solidFill>
              </a:defRPr>
            </a:lvl3pPr>
            <a:lvl4pPr marL="1706837" indent="0" algn="ctr">
              <a:buNone/>
              <a:defRPr>
                <a:solidFill>
                  <a:schemeClr val="bg1"/>
                </a:solidFill>
              </a:defRPr>
            </a:lvl4pPr>
            <a:lvl5pPr marL="2316422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891760" y="5829267"/>
            <a:ext cx="2484827" cy="6147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algn="ctr">
              <a:defRPr sz="1200">
                <a:latin typeface="Georgia"/>
                <a:cs typeface="Georgia"/>
              </a:defRPr>
            </a:lvl2pPr>
            <a:lvl3pPr algn="ctr">
              <a:defRPr sz="1200">
                <a:latin typeface="Georgia"/>
                <a:cs typeface="Georgia"/>
              </a:defRPr>
            </a:lvl3pPr>
            <a:lvl4pPr algn="ctr">
              <a:defRPr sz="1200">
                <a:latin typeface="Georgia"/>
                <a:cs typeface="Georgia"/>
              </a:defRPr>
            </a:lvl4pPr>
            <a:lvl5pPr algn="ctr">
              <a:defRPr sz="1200">
                <a:latin typeface="Georgia"/>
                <a:cs typeface="Georgia"/>
              </a:defRPr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8500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1199456" y="548680"/>
            <a:ext cx="9793088" cy="5508611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16000" rIns="0" anchor="ctr"/>
          <a:lstStyle>
            <a:lvl1pPr marL="0" indent="0" algn="ctr">
              <a:buNone/>
              <a:defRPr sz="1333" b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on the icon to add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200151" y="6213310"/>
            <a:ext cx="9408583" cy="2881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133" i="1" baseline="0">
                <a:latin typeface="+mn-lt"/>
              </a:defRPr>
            </a:lvl1pPr>
          </a:lstStyle>
          <a:p>
            <a:pPr lvl="0"/>
            <a:r>
              <a:rPr lang="en-US"/>
              <a:t>Movie Title</a:t>
            </a:r>
          </a:p>
        </p:txBody>
      </p:sp>
    </p:spTree>
    <p:extLst>
      <p:ext uri="{BB962C8B-B14F-4D97-AF65-F5344CB8AC3E}">
        <p14:creationId xmlns:p14="http://schemas.microsoft.com/office/powerpoint/2010/main" val="3102412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65564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A38AD6-5868-9045-8D0D-296B4F1B5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82777" y="4793458"/>
            <a:ext cx="2808287" cy="23177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Presenters 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515580D-0F5B-804F-9237-2EB3190DB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82777" y="5043489"/>
            <a:ext cx="2808287" cy="2143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Presenters Position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6697526-1F55-B344-93CB-D2D41A39D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82777" y="5264945"/>
            <a:ext cx="2808287" cy="22145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Presenters email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F59C74-3349-F54A-BAC7-DEBB8168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76" y="3886200"/>
            <a:ext cx="9129713" cy="685800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0" bIns="0" anchor="ctr"/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A05C7BB-BDF8-D441-866D-4E887045B6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6070" y="4793458"/>
            <a:ext cx="2808287" cy="23177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Presenters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38FCB2A-3770-4741-A7AC-E1B5E3705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6070" y="5043489"/>
            <a:ext cx="2808287" cy="2143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Presenters Position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5983DB9-EDBA-2646-B005-EC7D11B4D6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6070" y="5264945"/>
            <a:ext cx="2808287" cy="22145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Presenters email</a:t>
            </a:r>
          </a:p>
        </p:txBody>
      </p:sp>
    </p:spTree>
    <p:extLst>
      <p:ext uri="{BB962C8B-B14F-4D97-AF65-F5344CB8AC3E}">
        <p14:creationId xmlns:p14="http://schemas.microsoft.com/office/powerpoint/2010/main" val="31576912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8004FE38-0F56-D943-98E2-CC060904B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8488" y="1828800"/>
            <a:ext cx="8458200" cy="3200400"/>
          </a:xfrm>
          <a:prstGeom prst="rect">
            <a:avLst/>
          </a:prstGeom>
          <a:ln w="127000">
            <a:solidFill>
              <a:schemeClr val="tx1"/>
            </a:solidFill>
            <a:miter lim="800000"/>
          </a:ln>
        </p:spPr>
        <p:txBody>
          <a:bodyPr lIns="684000" tIns="540000" rIns="684000" bIns="540000" anchor="ctr"/>
          <a:lstStyle>
            <a:lvl1pPr algn="ctr">
              <a:lnSpc>
                <a:spcPct val="100000"/>
              </a:lnSpc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400" b="1">
                <a:latin typeface="+mj-lt"/>
              </a:rPr>
              <a:t>thank you</a:t>
            </a:r>
            <a:endParaRPr lang="en-US" sz="4400" b="1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688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525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3637" y="1371602"/>
            <a:ext cx="2112963" cy="41147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4A60C-7218-C74B-BE73-A12C9A6292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71925" y="1371600"/>
            <a:ext cx="3535363" cy="4343400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E701867-0F0D-A844-AE7D-FDD945D0C1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96056" y="1371600"/>
            <a:ext cx="3535363" cy="4343400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03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2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D8D9B-B35E-4924-AEA6-6A290E8C4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3EB2F6-D263-48D0-B2EA-0B20C07F8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232AF-3A80-4AA0-A3C3-56340EA29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7F54-1A9D-4EA7-876A-25D06B72B62B}" type="datetimeFigureOut">
              <a:rPr lang="de-DE" smtClean="0"/>
              <a:t>07.07.19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32848-CAD8-4561-A36A-0431ACD4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B81236-91CD-446F-B85B-43B40204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C66E1-F7EF-4D4C-9C88-3328902660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086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3B9E3-D6E1-42B8-920D-FE15A6E1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97967-2048-4A0E-A0FE-2932EF42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F0AF3-209A-4CD4-967A-829F1049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7F54-1A9D-4EA7-876A-25D06B72B62B}" type="datetimeFigureOut">
              <a:rPr lang="de-DE" smtClean="0"/>
              <a:t>07.07.19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7F5B49-C770-425B-A4A9-784F76FA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A25F7D-7BCC-4022-87A6-45E7BE1D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C66E1-F7EF-4D4C-9C88-3328902660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0887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6893B-F7A0-5E4C-A093-5BD816F9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F79785-6400-D14D-8753-235E24E0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107F54-1A9D-4EA7-876A-25D06B72B62B}" type="datetimeFigureOut">
              <a:rPr lang="de-DE" smtClean="0"/>
              <a:t>07.07.19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E33ABA-5820-054A-9EC3-32C02200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395D92-DDDB-7C44-9AB1-4AF1E7E7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FC66E1-F7EF-4D4C-9C88-3328902660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45386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Key Services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5986DA9-5C40-BA4D-89AF-DE8EB5EA6516}"/>
              </a:ext>
            </a:extLst>
          </p:cNvPr>
          <p:cNvSpPr txBox="1"/>
          <p:nvPr/>
        </p:nvSpPr>
        <p:spPr>
          <a:xfrm>
            <a:off x="1029027" y="464155"/>
            <a:ext cx="984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err="1">
                <a:latin typeface="Helvetica" pitchFamily="2" charset="0"/>
              </a:rPr>
              <a:t>Inhalt</a:t>
            </a:r>
            <a:endParaRPr lang="en-US" sz="3600" b="1" i="0">
              <a:latin typeface="Helvetica" pitchFamily="2" charset="0"/>
            </a:endParaRPr>
          </a:p>
        </p:txBody>
      </p: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1151467" y="4010919"/>
            <a:ext cx="974506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D06E488-66AE-EE4B-9BE9-6C9D1FE8F1A6}"/>
              </a:ext>
            </a:extLst>
          </p:cNvPr>
          <p:cNvSpPr txBox="1"/>
          <p:nvPr/>
        </p:nvSpPr>
        <p:spPr>
          <a:xfrm>
            <a:off x="2641958" y="2293877"/>
            <a:ext cx="2208212" cy="1436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67" b="1">
                <a:solidFill>
                  <a:schemeClr val="accent1"/>
                </a:solidFill>
                <a:latin typeface="+mj-lt"/>
              </a:rPr>
              <a:t>01</a:t>
            </a:r>
          </a:p>
          <a:p>
            <a:r>
              <a:rPr lang="en-US" sz="1600" b="1" err="1">
                <a:solidFill>
                  <a:schemeClr val="tx1"/>
                </a:solidFill>
                <a:latin typeface="+mj-lt"/>
              </a:rPr>
              <a:t>Konzept</a:t>
            </a:r>
            <a:endParaRPr lang="en-US" sz="1600" b="1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3" i="1" err="1">
                <a:solidFill>
                  <a:schemeClr val="tx1"/>
                </a:solidFill>
              </a:rPr>
              <a:t>Erste</a:t>
            </a:r>
            <a:r>
              <a:rPr lang="en-US" sz="1333" i="1">
                <a:solidFill>
                  <a:schemeClr val="tx1"/>
                </a:solidFill>
              </a:rPr>
              <a:t> </a:t>
            </a:r>
            <a:r>
              <a:rPr lang="en-US" sz="1333" i="1" err="1">
                <a:solidFill>
                  <a:schemeClr val="tx1"/>
                </a:solidFill>
              </a:rPr>
              <a:t>Ideen</a:t>
            </a:r>
            <a:r>
              <a:rPr lang="en-US" sz="1333" i="1">
                <a:solidFill>
                  <a:schemeClr val="tx1"/>
                </a:solidFill>
              </a:rPr>
              <a:t> und</a:t>
            </a:r>
            <a:r>
              <a:rPr lang="en-US" sz="1333" i="1" baseline="0">
                <a:solidFill>
                  <a:schemeClr val="tx1"/>
                </a:solidFill>
              </a:rPr>
              <a:t> die </a:t>
            </a:r>
            <a:r>
              <a:rPr lang="en-US" sz="1333" i="1">
                <a:solidFill>
                  <a:schemeClr val="tx1"/>
                </a:solidFill>
              </a:rPr>
              <a:t>Story, die </a:t>
            </a:r>
            <a:r>
              <a:rPr lang="en-US" sz="1333" i="1" err="1">
                <a:solidFill>
                  <a:schemeClr val="tx1"/>
                </a:solidFill>
              </a:rPr>
              <a:t>umgesetzt</a:t>
            </a:r>
            <a:r>
              <a:rPr lang="en-US" sz="1333" i="1">
                <a:solidFill>
                  <a:schemeClr val="tx1"/>
                </a:solidFill>
              </a:rPr>
              <a:t> </a:t>
            </a:r>
            <a:r>
              <a:rPr lang="en-US" sz="1333" i="1" err="1">
                <a:solidFill>
                  <a:schemeClr val="tx1"/>
                </a:solidFill>
              </a:rPr>
              <a:t>werden</a:t>
            </a:r>
            <a:r>
              <a:rPr lang="en-US" sz="1333" i="1">
                <a:solidFill>
                  <a:schemeClr val="tx1"/>
                </a:solidFill>
              </a:rPr>
              <a:t> </a:t>
            </a:r>
            <a:r>
              <a:rPr lang="en-US" sz="1333" i="1" err="1">
                <a:solidFill>
                  <a:schemeClr val="tx1"/>
                </a:solidFill>
              </a:rPr>
              <a:t>soll</a:t>
            </a:r>
            <a:r>
              <a:rPr lang="en-US" sz="1333" i="1">
                <a:solidFill>
                  <a:schemeClr val="tx1"/>
                </a:solidFill>
              </a:rPr>
              <a:t>, </a:t>
            </a:r>
            <a:r>
              <a:rPr lang="en-US" sz="1333" i="1" err="1">
                <a:solidFill>
                  <a:schemeClr val="tx1"/>
                </a:solidFill>
              </a:rPr>
              <a:t>werden</a:t>
            </a:r>
            <a:r>
              <a:rPr lang="en-US" sz="1333" i="1">
                <a:solidFill>
                  <a:schemeClr val="tx1"/>
                </a:solidFill>
              </a:rPr>
              <a:t> </a:t>
            </a:r>
            <a:r>
              <a:rPr lang="en-US" sz="1333" i="1" err="1">
                <a:solidFill>
                  <a:schemeClr val="tx1"/>
                </a:solidFill>
              </a:rPr>
              <a:t>vorgestellt</a:t>
            </a:r>
            <a:endParaRPr lang="en-US" sz="1333" i="1">
              <a:solidFill>
                <a:schemeClr val="tx1"/>
              </a:solidFill>
            </a:endParaRPr>
          </a:p>
          <a:p>
            <a:endParaRPr lang="en-US" sz="18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6BE7CE-CAD7-8744-9AB5-8170FD33A6BC}"/>
              </a:ext>
            </a:extLst>
          </p:cNvPr>
          <p:cNvSpPr txBox="1"/>
          <p:nvPr/>
        </p:nvSpPr>
        <p:spPr>
          <a:xfrm>
            <a:off x="2641958" y="4622967"/>
            <a:ext cx="2544927" cy="1272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67" b="1">
                <a:solidFill>
                  <a:schemeClr val="accent1"/>
                </a:solidFill>
                <a:latin typeface="+mj-lt"/>
              </a:rPr>
              <a:t>03</a:t>
            </a:r>
          </a:p>
          <a:p>
            <a:r>
              <a:rPr lang="en-US" sz="1867" b="1" err="1">
                <a:solidFill>
                  <a:schemeClr val="tx1"/>
                </a:solidFill>
                <a:latin typeface="+mj-lt"/>
              </a:rPr>
              <a:t>Zwischenergebnisse</a:t>
            </a:r>
            <a:endParaRPr lang="en-US" sz="1867" b="1">
              <a:solidFill>
                <a:schemeClr val="tx1"/>
              </a:solidFill>
              <a:latin typeface="+mj-lt"/>
            </a:endParaRPr>
          </a:p>
          <a:p>
            <a:r>
              <a:rPr lang="en-US" sz="1333" b="0" i="1" err="1">
                <a:solidFill>
                  <a:schemeClr val="tx1"/>
                </a:solidFill>
                <a:latin typeface="Merriweather" panose="02060503050406030704" pitchFamily="18" charset="77"/>
              </a:rPr>
              <a:t>Bisherige</a:t>
            </a:r>
            <a:r>
              <a:rPr lang="en-US" sz="1333" b="0" i="1">
                <a:solidFill>
                  <a:schemeClr val="tx1"/>
                </a:solidFill>
                <a:latin typeface="Merriweather" panose="02060503050406030704" pitchFamily="18" charset="77"/>
              </a:rPr>
              <a:t> </a:t>
            </a:r>
            <a:r>
              <a:rPr lang="en-US" sz="1333" b="0" i="1" err="1">
                <a:solidFill>
                  <a:schemeClr val="tx1"/>
                </a:solidFill>
                <a:latin typeface="Merriweather" panose="02060503050406030704" pitchFamily="18" charset="77"/>
              </a:rPr>
              <a:t>Ergebnisse</a:t>
            </a:r>
            <a:r>
              <a:rPr lang="en-US" sz="1333" b="0" i="1">
                <a:solidFill>
                  <a:schemeClr val="tx1"/>
                </a:solidFill>
                <a:latin typeface="Merriweather" panose="02060503050406030704" pitchFamily="18" charset="77"/>
              </a:rPr>
              <a:t> und</a:t>
            </a:r>
            <a:r>
              <a:rPr lang="en-US" sz="1333" b="0" i="1" baseline="0">
                <a:solidFill>
                  <a:schemeClr val="tx1"/>
                </a:solidFill>
                <a:latin typeface="Merriweather" panose="02060503050406030704" pitchFamily="18" charset="77"/>
              </a:rPr>
              <a:t> </a:t>
            </a:r>
            <a:r>
              <a:rPr lang="en-US" sz="1333" b="0" i="1" baseline="0" err="1">
                <a:solidFill>
                  <a:schemeClr val="tx1"/>
                </a:solidFill>
                <a:latin typeface="Merriweather" panose="02060503050406030704" pitchFamily="18" charset="77"/>
              </a:rPr>
              <a:t>stattgefundene</a:t>
            </a:r>
            <a:r>
              <a:rPr lang="en-US" sz="1333" b="0" i="1" baseline="0">
                <a:solidFill>
                  <a:schemeClr val="tx1"/>
                </a:solidFill>
                <a:latin typeface="Merriweather" panose="02060503050406030704" pitchFamily="18" charset="77"/>
              </a:rPr>
              <a:t> Meetings</a:t>
            </a:r>
            <a:endParaRPr lang="en-US" sz="1333" b="0" i="1">
              <a:solidFill>
                <a:schemeClr val="tx1"/>
              </a:solidFill>
              <a:latin typeface="Merriweather" panose="02060503050406030704" pitchFamily="18" charset="77"/>
            </a:endParaRPr>
          </a:p>
          <a:p>
            <a:endParaRPr lang="en-US" sz="18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B84629-60C6-B04A-9A33-54ADBC0C440C}"/>
              </a:ext>
            </a:extLst>
          </p:cNvPr>
          <p:cNvSpPr txBox="1"/>
          <p:nvPr/>
        </p:nvSpPr>
        <p:spPr>
          <a:xfrm>
            <a:off x="7053765" y="2314428"/>
            <a:ext cx="2496277" cy="139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67" b="1">
                <a:solidFill>
                  <a:schemeClr val="accent1"/>
                </a:solidFill>
                <a:latin typeface="+mj-lt"/>
              </a:rPr>
              <a:t>02</a:t>
            </a:r>
          </a:p>
          <a:p>
            <a:r>
              <a:rPr lang="en-US" sz="1600" b="1" err="1">
                <a:solidFill>
                  <a:schemeClr val="tx1"/>
                </a:solidFill>
                <a:latin typeface="+mj-lt"/>
              </a:rPr>
              <a:t>Projektorganisation</a:t>
            </a:r>
            <a:endParaRPr lang="en-US" sz="1600" b="1">
              <a:solidFill>
                <a:schemeClr val="tx1"/>
              </a:solidFill>
              <a:latin typeface="+mj-lt"/>
            </a:endParaRPr>
          </a:p>
          <a:p>
            <a:r>
              <a:rPr lang="en-US" sz="1333" b="0" i="1">
                <a:solidFill>
                  <a:schemeClr val="tx1"/>
                </a:solidFill>
                <a:latin typeface="Merriweather" panose="02060503050406030704" pitchFamily="18" charset="77"/>
              </a:rPr>
              <a:t>Die </a:t>
            </a:r>
            <a:r>
              <a:rPr lang="en-US" sz="1333" b="0" i="1" err="1">
                <a:solidFill>
                  <a:schemeClr val="tx1"/>
                </a:solidFill>
                <a:latin typeface="Merriweather" panose="02060503050406030704" pitchFamily="18" charset="77"/>
              </a:rPr>
              <a:t>Meilensteine</a:t>
            </a:r>
            <a:r>
              <a:rPr lang="en-US" sz="1333" b="0" i="1" baseline="0">
                <a:solidFill>
                  <a:schemeClr val="tx1"/>
                </a:solidFill>
                <a:latin typeface="Merriweather" panose="02060503050406030704" pitchFamily="18" charset="77"/>
              </a:rPr>
              <a:t> des </a:t>
            </a:r>
            <a:r>
              <a:rPr lang="en-US" sz="1333" b="0" i="1" baseline="0" err="1">
                <a:solidFill>
                  <a:schemeClr val="tx1"/>
                </a:solidFill>
                <a:latin typeface="Merriweather" panose="02060503050406030704" pitchFamily="18" charset="77"/>
              </a:rPr>
              <a:t>Projekts</a:t>
            </a:r>
            <a:r>
              <a:rPr lang="en-US" sz="1333" b="0" i="1" baseline="0">
                <a:solidFill>
                  <a:schemeClr val="tx1"/>
                </a:solidFill>
                <a:latin typeface="Merriweather" panose="02060503050406030704" pitchFamily="18" charset="77"/>
              </a:rPr>
              <a:t> und der Aufbau des Teams </a:t>
            </a:r>
            <a:r>
              <a:rPr lang="en-US" sz="1333" b="0" i="1" baseline="0" err="1">
                <a:solidFill>
                  <a:schemeClr val="tx1"/>
                </a:solidFill>
                <a:latin typeface="Merriweather" panose="02060503050406030704" pitchFamily="18" charset="77"/>
              </a:rPr>
              <a:t>werden</a:t>
            </a:r>
            <a:r>
              <a:rPr lang="en-US" sz="1333" b="0" i="1" baseline="0">
                <a:solidFill>
                  <a:schemeClr val="tx1"/>
                </a:solidFill>
                <a:latin typeface="Merriweather" panose="02060503050406030704" pitchFamily="18" charset="77"/>
              </a:rPr>
              <a:t> </a:t>
            </a:r>
            <a:r>
              <a:rPr lang="en-US" sz="1333" b="0" i="1" baseline="0" err="1">
                <a:solidFill>
                  <a:schemeClr val="tx1"/>
                </a:solidFill>
                <a:latin typeface="Merriweather" panose="02060503050406030704" pitchFamily="18" charset="77"/>
              </a:rPr>
              <a:t>aufgezeigt</a:t>
            </a:r>
            <a:endParaRPr lang="en-US" sz="1333" b="0" i="1">
              <a:solidFill>
                <a:schemeClr val="tx1"/>
              </a:solidFill>
              <a:latin typeface="Merriweather" panose="02060503050406030704" pitchFamily="18" charset="77"/>
            </a:endParaRPr>
          </a:p>
          <a:p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7E4E3C-69E4-424A-9207-441F35ED7619}"/>
              </a:ext>
            </a:extLst>
          </p:cNvPr>
          <p:cNvSpPr txBox="1"/>
          <p:nvPr/>
        </p:nvSpPr>
        <p:spPr>
          <a:xfrm>
            <a:off x="7053765" y="4622967"/>
            <a:ext cx="2747661" cy="1272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67" b="1">
                <a:solidFill>
                  <a:schemeClr val="accent1"/>
                </a:solidFill>
                <a:latin typeface="+mj-lt"/>
              </a:rPr>
              <a:t>04</a:t>
            </a:r>
          </a:p>
          <a:p>
            <a:r>
              <a:rPr lang="en-US" sz="1867" b="1">
                <a:solidFill>
                  <a:schemeClr val="tx1"/>
                </a:solidFill>
                <a:latin typeface="+mj-lt"/>
              </a:rPr>
              <a:t>Frameworks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3" i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Bibliotheken</a:t>
            </a:r>
            <a:r>
              <a:rPr lang="en-US" sz="1333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Frameworks,</a:t>
            </a:r>
            <a:r>
              <a:rPr lang="en-US" sz="1333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 </a:t>
            </a:r>
            <a:r>
              <a:rPr lang="en-US" sz="1333" i="1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verwendet</a:t>
            </a:r>
            <a:r>
              <a:rPr lang="en-US" sz="1333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33" i="1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werden</a:t>
            </a:r>
            <a:r>
              <a:rPr lang="en-US" sz="1333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33" i="1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sollen</a:t>
            </a:r>
            <a:endParaRPr lang="en-US" sz="1333" i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8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6B3B813-59E6-104A-B69D-E2BFFAA6CB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5" grpId="0"/>
      <p:bldP spid="7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C703A-3F05-9048-B7E4-DB4F6BA133BD}"/>
              </a:ext>
            </a:extLst>
          </p:cNvPr>
          <p:cNvSpPr txBox="1"/>
          <p:nvPr/>
        </p:nvSpPr>
        <p:spPr>
          <a:xfrm>
            <a:off x="1029027" y="464155"/>
            <a:ext cx="984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latin typeface="Helvetica" pitchFamily="2" charset="0"/>
              </a:rPr>
              <a:t>our primary technology partners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BB13A-DAF9-FB47-894A-E9D5F852E06A}"/>
              </a:ext>
            </a:extLst>
          </p:cNvPr>
          <p:cNvSpPr txBox="1"/>
          <p:nvPr/>
        </p:nvSpPr>
        <p:spPr>
          <a:xfrm>
            <a:off x="1806770" y="5172642"/>
            <a:ext cx="6732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625186">
              <a:defRPr/>
            </a:pPr>
            <a:r>
              <a:rPr lang="en-US" sz="1600">
                <a:solidFill>
                  <a:schemeClr val="tx2"/>
                </a:solidFill>
                <a:latin typeface="+mj-lt"/>
              </a:rPr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2F0A2-BE91-F848-829F-AA4A0DEB5234}"/>
              </a:ext>
            </a:extLst>
          </p:cNvPr>
          <p:cNvSpPr txBox="1"/>
          <p:nvPr/>
        </p:nvSpPr>
        <p:spPr>
          <a:xfrm>
            <a:off x="9552384" y="5188898"/>
            <a:ext cx="9585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625186">
              <a:defRPr/>
            </a:pPr>
            <a:r>
              <a:rPr lang="en-US" sz="1600">
                <a:solidFill>
                  <a:schemeClr val="tx2"/>
                </a:solidFill>
                <a:latin typeface="+mj-lt"/>
              </a:rPr>
              <a:t>commerce</a:t>
            </a:r>
          </a:p>
        </p:txBody>
      </p:sp>
      <p:cxnSp>
        <p:nvCxnSpPr>
          <p:cNvPr id="6" name="Shape 642">
            <a:extLst>
              <a:ext uri="{FF2B5EF4-FFF2-40B4-BE49-F238E27FC236}">
                <a16:creationId xmlns:a16="http://schemas.microsoft.com/office/drawing/2014/main" id="{6784AEFA-D2B5-F145-B6C3-F230D99D2341}"/>
              </a:ext>
            </a:extLst>
          </p:cNvPr>
          <p:cNvCxnSpPr>
            <a:cxnSpLocks/>
          </p:cNvCxnSpPr>
          <p:nvPr/>
        </p:nvCxnSpPr>
        <p:spPr>
          <a:xfrm>
            <a:off x="6115275" y="2147569"/>
            <a:ext cx="0" cy="11023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643">
            <a:extLst>
              <a:ext uri="{FF2B5EF4-FFF2-40B4-BE49-F238E27FC236}">
                <a16:creationId xmlns:a16="http://schemas.microsoft.com/office/drawing/2014/main" id="{90B69A36-EDA8-8E43-B697-B4333680776A}"/>
              </a:ext>
            </a:extLst>
          </p:cNvPr>
          <p:cNvCxnSpPr>
            <a:cxnSpLocks/>
          </p:cNvCxnSpPr>
          <p:nvPr/>
        </p:nvCxnSpPr>
        <p:spPr>
          <a:xfrm flipH="1" flipV="1">
            <a:off x="3554853" y="3323521"/>
            <a:ext cx="2452695" cy="83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Shape 645">
            <a:extLst>
              <a:ext uri="{FF2B5EF4-FFF2-40B4-BE49-F238E27FC236}">
                <a16:creationId xmlns:a16="http://schemas.microsoft.com/office/drawing/2014/main" id="{72981D39-1A7D-164A-96F6-296CA0154512}"/>
              </a:ext>
            </a:extLst>
          </p:cNvPr>
          <p:cNvCxnSpPr>
            <a:cxnSpLocks/>
          </p:cNvCxnSpPr>
          <p:nvPr/>
        </p:nvCxnSpPr>
        <p:spPr>
          <a:xfrm flipH="1">
            <a:off x="6219897" y="3323101"/>
            <a:ext cx="2439697" cy="12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Shape 653">
            <a:extLst>
              <a:ext uri="{FF2B5EF4-FFF2-40B4-BE49-F238E27FC236}">
                <a16:creationId xmlns:a16="http://schemas.microsoft.com/office/drawing/2014/main" id="{7CD0E8A8-26C6-6A40-B94B-61C85357A998}"/>
              </a:ext>
            </a:extLst>
          </p:cNvPr>
          <p:cNvCxnSpPr>
            <a:cxnSpLocks/>
          </p:cNvCxnSpPr>
          <p:nvPr/>
        </p:nvCxnSpPr>
        <p:spPr>
          <a:xfrm>
            <a:off x="6115275" y="3428056"/>
            <a:ext cx="0" cy="11023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Shape 642">
            <a:extLst>
              <a:ext uri="{FF2B5EF4-FFF2-40B4-BE49-F238E27FC236}">
                <a16:creationId xmlns:a16="http://schemas.microsoft.com/office/drawing/2014/main" id="{E7ED231F-039C-CA4F-8AEB-65DD3B9C3093}"/>
              </a:ext>
            </a:extLst>
          </p:cNvPr>
          <p:cNvCxnSpPr>
            <a:cxnSpLocks/>
          </p:cNvCxnSpPr>
          <p:nvPr/>
        </p:nvCxnSpPr>
        <p:spPr>
          <a:xfrm>
            <a:off x="3464736" y="2147569"/>
            <a:ext cx="0" cy="11023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643">
            <a:extLst>
              <a:ext uri="{FF2B5EF4-FFF2-40B4-BE49-F238E27FC236}">
                <a16:creationId xmlns:a16="http://schemas.microsoft.com/office/drawing/2014/main" id="{01336E4A-71EC-C54A-A20E-71FE8E66D038}"/>
              </a:ext>
            </a:extLst>
          </p:cNvPr>
          <p:cNvCxnSpPr>
            <a:cxnSpLocks/>
          </p:cNvCxnSpPr>
          <p:nvPr/>
        </p:nvCxnSpPr>
        <p:spPr>
          <a:xfrm flipH="1" flipV="1">
            <a:off x="904314" y="3323521"/>
            <a:ext cx="2452695" cy="83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653">
            <a:extLst>
              <a:ext uri="{FF2B5EF4-FFF2-40B4-BE49-F238E27FC236}">
                <a16:creationId xmlns:a16="http://schemas.microsoft.com/office/drawing/2014/main" id="{A4DE657F-2393-2747-8882-8D466609D5CE}"/>
              </a:ext>
            </a:extLst>
          </p:cNvPr>
          <p:cNvCxnSpPr>
            <a:cxnSpLocks/>
          </p:cNvCxnSpPr>
          <p:nvPr/>
        </p:nvCxnSpPr>
        <p:spPr>
          <a:xfrm>
            <a:off x="3464736" y="3428056"/>
            <a:ext cx="0" cy="11023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643">
            <a:extLst>
              <a:ext uri="{FF2B5EF4-FFF2-40B4-BE49-F238E27FC236}">
                <a16:creationId xmlns:a16="http://schemas.microsoft.com/office/drawing/2014/main" id="{24D96390-B137-D44F-B0E8-1E343007767C}"/>
              </a:ext>
            </a:extLst>
          </p:cNvPr>
          <p:cNvCxnSpPr>
            <a:cxnSpLocks/>
          </p:cNvCxnSpPr>
          <p:nvPr/>
        </p:nvCxnSpPr>
        <p:spPr>
          <a:xfrm flipH="1" flipV="1">
            <a:off x="8819117" y="3323521"/>
            <a:ext cx="2452695" cy="83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642">
            <a:extLst>
              <a:ext uri="{FF2B5EF4-FFF2-40B4-BE49-F238E27FC236}">
                <a16:creationId xmlns:a16="http://schemas.microsoft.com/office/drawing/2014/main" id="{1170D422-1D55-E046-B1AC-C4108365B2B3}"/>
              </a:ext>
            </a:extLst>
          </p:cNvPr>
          <p:cNvCxnSpPr>
            <a:cxnSpLocks/>
          </p:cNvCxnSpPr>
          <p:nvPr/>
        </p:nvCxnSpPr>
        <p:spPr>
          <a:xfrm>
            <a:off x="8729000" y="2147569"/>
            <a:ext cx="0" cy="11023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653">
            <a:extLst>
              <a:ext uri="{FF2B5EF4-FFF2-40B4-BE49-F238E27FC236}">
                <a16:creationId xmlns:a16="http://schemas.microsoft.com/office/drawing/2014/main" id="{29F08584-53AA-2043-83DF-E15899564559}"/>
              </a:ext>
            </a:extLst>
          </p:cNvPr>
          <p:cNvCxnSpPr>
            <a:cxnSpLocks/>
          </p:cNvCxnSpPr>
          <p:nvPr/>
        </p:nvCxnSpPr>
        <p:spPr>
          <a:xfrm>
            <a:off x="8729000" y="3428056"/>
            <a:ext cx="0" cy="11023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EB1EFB6-861A-5943-B13D-9EB9E713C4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705" y="3831810"/>
            <a:ext cx="1112604" cy="4557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95F7DE-B1B8-4D43-8C1D-312074671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482" y="2507957"/>
            <a:ext cx="1775673" cy="421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D330C9-45D5-5241-997C-8E9E59CA06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1458" y="3799409"/>
            <a:ext cx="1608485" cy="350791"/>
          </a:xfrm>
          <a:prstGeom prst="rect">
            <a:avLst/>
          </a:prstGeom>
        </p:spPr>
      </p:pic>
      <p:pic>
        <p:nvPicPr>
          <p:cNvPr id="19" name="Picture 2" descr="Afbeeldingsresultaat voor salesforce commerce cloud">
            <a:extLst>
              <a:ext uri="{FF2B5EF4-FFF2-40B4-BE49-F238E27FC236}">
                <a16:creationId xmlns:a16="http://schemas.microsoft.com/office/drawing/2014/main" id="{94EDCBEE-5AEE-6049-812D-844406A5B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290" y="2287016"/>
            <a:ext cx="1538909" cy="80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fbeeldingsresultaat voor magento">
            <a:extLst>
              <a:ext uri="{FF2B5EF4-FFF2-40B4-BE49-F238E27FC236}">
                <a16:creationId xmlns:a16="http://schemas.microsoft.com/office/drawing/2014/main" id="{263D2809-E37D-0A4B-9727-E4B52D0D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3285" y="3588943"/>
            <a:ext cx="1060964" cy="9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fbeelding 13">
            <a:extLst>
              <a:ext uri="{FF2B5EF4-FFF2-40B4-BE49-F238E27FC236}">
                <a16:creationId xmlns:a16="http://schemas.microsoft.com/office/drawing/2014/main" id="{FBF3A279-D9C2-3F4E-8A94-0A945D7E22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88" y="2281795"/>
            <a:ext cx="1531136" cy="7765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E90328-B25D-5140-9DE7-AA7AA920B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879" y="2331133"/>
            <a:ext cx="1933948" cy="7408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214124C-D9AE-E94D-90FC-E0BEB6BD29C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7745" y="3813665"/>
            <a:ext cx="1842912" cy="37562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ADBA1C-53E0-C443-8712-F38CC73AC98C}"/>
              </a:ext>
            </a:extLst>
          </p:cNvPr>
          <p:cNvCxnSpPr>
            <a:cxnSpLocks/>
          </p:cNvCxnSpPr>
          <p:nvPr/>
        </p:nvCxnSpPr>
        <p:spPr>
          <a:xfrm>
            <a:off x="2639617" y="5294540"/>
            <a:ext cx="6691841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9AE789D-5D4A-7244-8354-A26ED58728E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1811" y="6526148"/>
            <a:ext cx="684000" cy="1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3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ere We Are (Ma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8EE4D-ED13-EF4C-BAEF-6A1F43E9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148" y="1376499"/>
            <a:ext cx="8731360" cy="4774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3E22C6-FB35-064E-B6F7-2B676FFC3B5B}"/>
              </a:ext>
            </a:extLst>
          </p:cNvPr>
          <p:cNvSpPr txBox="1"/>
          <p:nvPr/>
        </p:nvSpPr>
        <p:spPr>
          <a:xfrm>
            <a:off x="1050416" y="453461"/>
            <a:ext cx="984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latin typeface="Helvetica" pitchFamily="2" charset="0"/>
              </a:rPr>
              <a:t>where we are</a:t>
            </a:r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AEE1AC3D-E365-5246-B06E-8AFA7567A8A5}"/>
              </a:ext>
            </a:extLst>
          </p:cNvPr>
          <p:cNvSpPr txBox="1">
            <a:spLocks/>
          </p:cNvSpPr>
          <p:nvPr/>
        </p:nvSpPr>
        <p:spPr>
          <a:xfrm>
            <a:off x="1175928" y="1539789"/>
            <a:ext cx="1082979" cy="760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l"/>
            <a:r>
              <a:rPr lang="en-GB" sz="3200"/>
              <a:t>35+</a:t>
            </a:r>
          </a:p>
          <a:p>
            <a:pPr algn="l"/>
            <a:r>
              <a:rPr lang="en-GB" sz="1467" b="0">
                <a:solidFill>
                  <a:schemeClr val="tx2"/>
                </a:solidFill>
              </a:rPr>
              <a:t>offices</a:t>
            </a:r>
            <a:endParaRPr lang="fr-FR" sz="1467" b="0">
              <a:solidFill>
                <a:schemeClr val="tx2"/>
              </a:solidFill>
            </a:endParaRPr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A60E6482-8EDB-1B4B-AC5C-493396CC7905}"/>
              </a:ext>
            </a:extLst>
          </p:cNvPr>
          <p:cNvSpPr txBox="1">
            <a:spLocks/>
          </p:cNvSpPr>
          <p:nvPr/>
        </p:nvSpPr>
        <p:spPr>
          <a:xfrm>
            <a:off x="1175928" y="2429460"/>
            <a:ext cx="1082979" cy="760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l"/>
            <a:r>
              <a:rPr lang="en-GB" sz="3200"/>
              <a:t>16</a:t>
            </a:r>
          </a:p>
          <a:p>
            <a:pPr algn="l"/>
            <a:r>
              <a:rPr lang="en-GB" sz="1467" b="0">
                <a:solidFill>
                  <a:schemeClr val="tx2"/>
                </a:solidFill>
              </a:rPr>
              <a:t>countries</a:t>
            </a:r>
            <a:endParaRPr lang="fr-FR" sz="1467" b="0">
              <a:solidFill>
                <a:schemeClr val="tx2"/>
              </a:solidFill>
            </a:endParaRP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B446AAC7-BEE9-9A4D-99E4-76EE86468D84}"/>
              </a:ext>
            </a:extLst>
          </p:cNvPr>
          <p:cNvSpPr txBox="1">
            <a:spLocks/>
          </p:cNvSpPr>
          <p:nvPr/>
        </p:nvSpPr>
        <p:spPr>
          <a:xfrm>
            <a:off x="1175928" y="3346528"/>
            <a:ext cx="1082979" cy="760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l"/>
            <a:r>
              <a:rPr lang="en-GB" sz="3200"/>
              <a:t>5</a:t>
            </a:r>
          </a:p>
          <a:p>
            <a:pPr algn="l"/>
            <a:r>
              <a:rPr lang="en-GB" sz="1467" b="0">
                <a:solidFill>
                  <a:schemeClr val="tx2"/>
                </a:solidFill>
              </a:rPr>
              <a:t>continents</a:t>
            </a:r>
            <a:endParaRPr lang="fr-FR" sz="1467" b="0">
              <a:solidFill>
                <a:schemeClr val="tx2"/>
              </a:solidFill>
            </a:endParaRPr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0604A3C6-0A62-4B46-9285-D66A40A0D46D}"/>
              </a:ext>
            </a:extLst>
          </p:cNvPr>
          <p:cNvSpPr txBox="1">
            <a:spLocks/>
          </p:cNvSpPr>
          <p:nvPr/>
        </p:nvSpPr>
        <p:spPr>
          <a:xfrm>
            <a:off x="1175928" y="4263595"/>
            <a:ext cx="1411752" cy="89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marL="0" algn="l" defTabSz="914296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3200" b="1" i="0" kern="1200" spc="0" baseline="0">
                <a:solidFill>
                  <a:schemeClr val="tx1"/>
                </a:solidFill>
                <a:latin typeface="Helvetica" pitchFamily="2" charset="0"/>
              </a:rPr>
              <a:t>2500+</a:t>
            </a:r>
          </a:p>
          <a:p>
            <a:pPr algn="l"/>
            <a:r>
              <a:rPr lang="en-GB" sz="1467" b="0">
                <a:solidFill>
                  <a:schemeClr val="tx2"/>
                </a:solidFill>
              </a:rPr>
              <a:t>experts</a:t>
            </a:r>
            <a:endParaRPr lang="fr-FR" sz="1467" b="0">
              <a:solidFill>
                <a:schemeClr val="tx2"/>
              </a:solidFill>
            </a:endParaRPr>
          </a:p>
        </p:txBody>
      </p:sp>
      <p:sp>
        <p:nvSpPr>
          <p:cNvPr id="10" name="Titre 4">
            <a:extLst>
              <a:ext uri="{FF2B5EF4-FFF2-40B4-BE49-F238E27FC236}">
                <a16:creationId xmlns:a16="http://schemas.microsoft.com/office/drawing/2014/main" id="{AE243104-F327-5F4F-B819-B85F254E300B}"/>
              </a:ext>
            </a:extLst>
          </p:cNvPr>
          <p:cNvSpPr txBox="1">
            <a:spLocks/>
          </p:cNvSpPr>
          <p:nvPr/>
        </p:nvSpPr>
        <p:spPr>
          <a:xfrm>
            <a:off x="1175928" y="5235465"/>
            <a:ext cx="2630952" cy="10279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l"/>
            <a:r>
              <a:rPr lang="en-GB" sz="3200"/>
              <a:t>50/50</a:t>
            </a:r>
          </a:p>
          <a:p>
            <a:pPr algn="l"/>
            <a:r>
              <a:rPr lang="en-GB" sz="1467" b="0">
                <a:solidFill>
                  <a:schemeClr val="tx2"/>
                </a:solidFill>
              </a:rPr>
              <a:t>50% strategy &amp; design</a:t>
            </a:r>
          </a:p>
          <a:p>
            <a:pPr algn="l"/>
            <a:r>
              <a:rPr lang="en-GB" sz="1467" b="0">
                <a:solidFill>
                  <a:schemeClr val="tx2"/>
                </a:solidFill>
              </a:rPr>
              <a:t>50% technology</a:t>
            </a:r>
            <a:endParaRPr lang="fr-FR" sz="1467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66017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B9EFC30-3C4B-D744-8DF7-00F581F8A9FA}"/>
              </a:ext>
            </a:extLst>
          </p:cNvPr>
          <p:cNvSpPr txBox="1"/>
          <p:nvPr/>
        </p:nvSpPr>
        <p:spPr>
          <a:xfrm>
            <a:off x="1050416" y="453461"/>
            <a:ext cx="984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latin typeface="Helvetica" pitchFamily="2" charset="0"/>
              </a:rPr>
              <a:t>meet the team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F1AC35C-2B46-7745-A9E9-51EE8A5860C3}"/>
              </a:ext>
            </a:extLst>
          </p:cNvPr>
          <p:cNvSpPr txBox="1">
            <a:spLocks/>
          </p:cNvSpPr>
          <p:nvPr/>
        </p:nvSpPr>
        <p:spPr>
          <a:xfrm>
            <a:off x="1293545" y="4230293"/>
            <a:ext cx="1777912" cy="176767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lIns="120000" tIns="576000" rIns="480000" bIns="0" rtlCol="0" anchor="t" anchorCtr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None/>
              <a:tabLst/>
              <a:defRPr sz="2100" b="0" i="0" kern="1200" spc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68313" indent="-2857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4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38" indent="-1714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2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37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2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625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38" algn="l"/>
              </a:tabLst>
              <a:defRPr lang="en-US" sz="1200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333" b="1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DBBED910-01C3-C747-9D62-AA1C0AF510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1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05B83BF8-99FF-E64E-9693-BA70DDE4E0D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1213" y="2456235"/>
            <a:ext cx="1997847" cy="1900056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en-US"/>
              <a:t>Portrait</a:t>
            </a:r>
          </a:p>
        </p:txBody>
      </p:sp>
      <p:sp>
        <p:nvSpPr>
          <p:cNvPr id="33" name="Text Placeholder 34">
            <a:extLst>
              <a:ext uri="{FF2B5EF4-FFF2-40B4-BE49-F238E27FC236}">
                <a16:creationId xmlns:a16="http://schemas.microsoft.com/office/drawing/2014/main" id="{19AC2053-1949-8D40-B7A5-B184E30E89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62629" y="4493754"/>
            <a:ext cx="1368889" cy="62282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First Name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34" name="Text Placeholder 34">
            <a:extLst>
              <a:ext uri="{FF2B5EF4-FFF2-40B4-BE49-F238E27FC236}">
                <a16:creationId xmlns:a16="http://schemas.microsoft.com/office/drawing/2014/main" id="{3E92558C-6996-7D44-A995-40A99AC114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6385" y="5397600"/>
            <a:ext cx="1368889" cy="44903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133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ROLE/TITLE DESCRIPTION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31D7EEA8-9773-0440-9A65-1C722EDB41C2}"/>
              </a:ext>
            </a:extLst>
          </p:cNvPr>
          <p:cNvSpPr txBox="1">
            <a:spLocks/>
          </p:cNvSpPr>
          <p:nvPr/>
        </p:nvSpPr>
        <p:spPr>
          <a:xfrm>
            <a:off x="4022965" y="4230293"/>
            <a:ext cx="1777912" cy="176767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lIns="120000" tIns="576000" rIns="480000" bIns="0" rtlCol="0" anchor="t" anchorCtr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None/>
              <a:tabLst/>
              <a:defRPr sz="2100" b="0" i="0" kern="1200" spc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68313" indent="-2857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4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38" indent="-1714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2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37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2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625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38" algn="l"/>
              </a:tabLst>
              <a:defRPr lang="en-US" sz="1200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333" b="1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BB73BBAE-D4A2-BB49-A3B1-6C892C055FB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20633" y="2456235"/>
            <a:ext cx="1997847" cy="1900056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en-US"/>
              <a:t>Portrait</a:t>
            </a:r>
          </a:p>
        </p:txBody>
      </p:sp>
      <p:sp>
        <p:nvSpPr>
          <p:cNvPr id="74" name="Text Placeholder 34">
            <a:extLst>
              <a:ext uri="{FF2B5EF4-FFF2-40B4-BE49-F238E27FC236}">
                <a16:creationId xmlns:a16="http://schemas.microsoft.com/office/drawing/2014/main" id="{F6AF93DE-425A-1C4C-B088-EEA6810D49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92049" y="4493754"/>
            <a:ext cx="1368889" cy="62282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First Name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75" name="Text Placeholder 34">
            <a:extLst>
              <a:ext uri="{FF2B5EF4-FFF2-40B4-BE49-F238E27FC236}">
                <a16:creationId xmlns:a16="http://schemas.microsoft.com/office/drawing/2014/main" id="{703DBE68-3440-DC49-8DDC-440DFA0B31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75805" y="5397600"/>
            <a:ext cx="1368889" cy="44903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133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ROLE/TITLE DESCRIPTION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15FEC016-C8C5-774F-B596-9F0A8CB250F1}"/>
              </a:ext>
            </a:extLst>
          </p:cNvPr>
          <p:cNvSpPr txBox="1">
            <a:spLocks/>
          </p:cNvSpPr>
          <p:nvPr/>
        </p:nvSpPr>
        <p:spPr>
          <a:xfrm>
            <a:off x="6762815" y="4230293"/>
            <a:ext cx="1777912" cy="176767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lIns="120000" tIns="576000" rIns="480000" bIns="0" rtlCol="0" anchor="t" anchorCtr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None/>
              <a:tabLst/>
              <a:defRPr sz="2100" b="0" i="0" kern="1200" spc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68313" indent="-2857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4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38" indent="-1714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2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37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2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625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38" algn="l"/>
              </a:tabLst>
              <a:defRPr lang="en-US" sz="1200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333" b="1"/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F7656A38-C15F-484B-BFDC-F62E8B9AE76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0482" y="2456235"/>
            <a:ext cx="1997847" cy="1900056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en-US"/>
              <a:t>Portrait</a:t>
            </a:r>
          </a:p>
        </p:txBody>
      </p:sp>
      <p:sp>
        <p:nvSpPr>
          <p:cNvPr id="78" name="Text Placeholder 34">
            <a:extLst>
              <a:ext uri="{FF2B5EF4-FFF2-40B4-BE49-F238E27FC236}">
                <a16:creationId xmlns:a16="http://schemas.microsoft.com/office/drawing/2014/main" id="{2973BF07-54FD-FA46-989E-49C809613E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31898" y="4493754"/>
            <a:ext cx="1368889" cy="62282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First Name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79" name="Text Placeholder 34">
            <a:extLst>
              <a:ext uri="{FF2B5EF4-FFF2-40B4-BE49-F238E27FC236}">
                <a16:creationId xmlns:a16="http://schemas.microsoft.com/office/drawing/2014/main" id="{CCC3A044-7F0B-B543-A6CA-941711CC5E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15654" y="5397600"/>
            <a:ext cx="1368889" cy="44903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133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ROLE/TITLE DESCRIPTION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37AEBC9A-271F-4549-A730-B8B1B6CBCF52}"/>
              </a:ext>
            </a:extLst>
          </p:cNvPr>
          <p:cNvSpPr txBox="1">
            <a:spLocks/>
          </p:cNvSpPr>
          <p:nvPr/>
        </p:nvSpPr>
        <p:spPr>
          <a:xfrm>
            <a:off x="9502664" y="4230293"/>
            <a:ext cx="1777912" cy="176767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lIns="120000" tIns="576000" rIns="480000" bIns="0" rtlCol="0" anchor="t" anchorCtr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None/>
              <a:tabLst/>
              <a:defRPr sz="2100" b="0" i="0" kern="1200" spc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68313" indent="-2857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4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38" indent="-1714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2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37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2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625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38" algn="l"/>
              </a:tabLst>
              <a:defRPr lang="en-US" sz="1200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333" b="1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73ED0E2B-1FED-014D-84BC-28BCD775EFD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00331" y="2456235"/>
            <a:ext cx="1997847" cy="1900056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67"/>
            </a:lvl1pPr>
          </a:lstStyle>
          <a:p>
            <a:r>
              <a:rPr lang="en-US"/>
              <a:t>Portrait</a:t>
            </a:r>
          </a:p>
        </p:txBody>
      </p:sp>
      <p:sp>
        <p:nvSpPr>
          <p:cNvPr id="82" name="Text Placeholder 34">
            <a:extLst>
              <a:ext uri="{FF2B5EF4-FFF2-40B4-BE49-F238E27FC236}">
                <a16:creationId xmlns:a16="http://schemas.microsoft.com/office/drawing/2014/main" id="{74B97611-07E9-AC42-9164-20C47859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71748" y="4493754"/>
            <a:ext cx="1368889" cy="62282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First Name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83" name="Text Placeholder 34">
            <a:extLst>
              <a:ext uri="{FF2B5EF4-FFF2-40B4-BE49-F238E27FC236}">
                <a16:creationId xmlns:a16="http://schemas.microsoft.com/office/drawing/2014/main" id="{FA21B03E-7F80-BF41-94AE-3551CB6E6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55504" y="5397600"/>
            <a:ext cx="1368889" cy="44903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133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ROLE/TITLE DESCRIPTION</a:t>
            </a:r>
          </a:p>
        </p:txBody>
      </p:sp>
    </p:spTree>
    <p:extLst>
      <p:ext uri="{BB962C8B-B14F-4D97-AF65-F5344CB8AC3E}">
        <p14:creationId xmlns:p14="http://schemas.microsoft.com/office/powerpoint/2010/main" val="3981567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animBg="1"/>
      <p:bldP spid="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882777" y="1828800"/>
            <a:ext cx="8443913" cy="3040360"/>
          </a:xfrm>
          <a:prstGeom prst="rect">
            <a:avLst/>
          </a:prstGeom>
          <a:ln>
            <a:noFill/>
            <a:miter lim="800000"/>
          </a:ln>
        </p:spPr>
        <p:txBody>
          <a:bodyPr anchor="ctr">
            <a:noAutofit/>
          </a:bodyPr>
          <a:lstStyle>
            <a:lvl1pPr marL="0" indent="0" algn="l">
              <a:buNone/>
              <a:defRPr sz="3200" b="0" i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There is nothing noble in being superior to your fellow men. True nobility lies in being superior to your former self. 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882777" y="5157194"/>
            <a:ext cx="7718424" cy="2880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67" b="0" i="1">
                <a:solidFill>
                  <a:schemeClr val="tx1"/>
                </a:solidFill>
                <a:latin typeface="+mj-lt"/>
                <a:cs typeface="Merriweather"/>
              </a:defRPr>
            </a:lvl1pPr>
          </a:lstStyle>
          <a:p>
            <a:pPr lvl="0"/>
            <a:r>
              <a:rPr lang="en-US"/>
              <a:t>Ernest Hemingway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C275FD-7055-1B42-AF56-BD1EE1C6483E}"/>
              </a:ext>
            </a:extLst>
          </p:cNvPr>
          <p:cNvSpPr/>
          <p:nvPr/>
        </p:nvSpPr>
        <p:spPr>
          <a:xfrm flipH="1">
            <a:off x="1295466" y="1604797"/>
            <a:ext cx="60959" cy="38404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86340535-B665-854D-8F07-8CAE0B9F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567267"/>
            <a:ext cx="10515600" cy="9415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B91B6-DE1D-FC4D-B405-A4EDCA37C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3637" y="1825625"/>
            <a:ext cx="10190163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8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660" r:id="rId43"/>
  </p:sldLayoutIdLst>
  <p:transition spd="slow">
    <p:push dir="u"/>
  </p:transition>
  <p:txStyles>
    <p:titleStyle>
      <a:lvl1pPr algn="l" defTabSz="914296" rtl="0" eaLnBrk="1" latinLnBrk="0" hangingPunct="1">
        <a:lnSpc>
          <a:spcPct val="100000"/>
        </a:lnSpc>
        <a:spcBef>
          <a:spcPct val="0"/>
        </a:spcBef>
        <a:buNone/>
        <a:defRPr sz="3600" b="1" i="0" kern="1200" spc="0" baseline="0">
          <a:solidFill>
            <a:schemeClr val="tx1"/>
          </a:solidFill>
          <a:latin typeface="Helvetica" pitchFamily="2" charset="0"/>
          <a:ea typeface="Helvetica" pitchFamily="2" charset="0"/>
          <a:cs typeface="Helvetica" pitchFamily="2" charset="0"/>
        </a:defRPr>
      </a:lvl1pPr>
    </p:titleStyle>
    <p:bodyStyle>
      <a:lvl1pPr marL="285744" indent="-285744" algn="l" defTabSz="914296" rtl="0" eaLnBrk="1" latinLnBrk="0" hangingPunct="1">
        <a:lnSpc>
          <a:spcPct val="100000"/>
        </a:lnSpc>
        <a:spcBef>
          <a:spcPts val="1000"/>
        </a:spcBef>
        <a:buFont typeface="Apple SD Gothic Neo Regular" panose="02000300000000000000" pitchFamily="2" charset="-127"/>
        <a:buChar char="◼"/>
        <a:tabLst/>
        <a:defRPr sz="2133" b="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468302" indent="-285744" algn="l" defTabSz="914296" rtl="0" eaLnBrk="1" latinLnBrk="0" hangingPunct="1">
        <a:lnSpc>
          <a:spcPct val="100000"/>
        </a:lnSpc>
        <a:spcBef>
          <a:spcPts val="499"/>
        </a:spcBef>
        <a:buFont typeface="Apple SD Gothic Neo Regular" panose="02000300000000000000" pitchFamily="2" charset="-127"/>
        <a:buChar char="◻"/>
        <a:tabLst/>
        <a:defRPr sz="1867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579424" indent="-171446" algn="l" defTabSz="914296" rtl="0" eaLnBrk="1" latinLnBrk="0" hangingPunct="1">
        <a:lnSpc>
          <a:spcPct val="100000"/>
        </a:lnSpc>
        <a:spcBef>
          <a:spcPts val="499"/>
        </a:spcBef>
        <a:buFont typeface="Apple SD Gothic Neo Regular" panose="02000300000000000000" pitchFamily="2" charset="-127"/>
        <a:buChar char="◼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795317" marR="0" indent="-171446" algn="l" defTabSz="914296" rtl="0" eaLnBrk="1" fontAlgn="auto" latinLnBrk="0" hangingPunct="1">
        <a:lnSpc>
          <a:spcPct val="100000"/>
        </a:lnSpc>
        <a:spcBef>
          <a:spcPts val="499"/>
        </a:spcBef>
        <a:spcAft>
          <a:spcPts val="0"/>
        </a:spcAft>
        <a:buClr>
          <a:schemeClr val="accent1"/>
        </a:buClr>
        <a:buSzTx/>
        <a:buFont typeface="Apple SD Gothic Neo Regular" panose="02000300000000000000" pitchFamily="2" charset="-127"/>
        <a:buChar char="◼"/>
        <a:tabLst/>
        <a:defRPr sz="1467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063599" marR="0" indent="-171446" algn="l" defTabSz="914296" rtl="0" eaLnBrk="1" fontAlgn="auto" latinLnBrk="0" hangingPunct="1">
        <a:lnSpc>
          <a:spcPct val="100000"/>
        </a:lnSpc>
        <a:spcBef>
          <a:spcPts val="499"/>
        </a:spcBef>
        <a:spcAft>
          <a:spcPts val="0"/>
        </a:spcAft>
        <a:buClr>
          <a:schemeClr val="tx1"/>
        </a:buClr>
        <a:buSzTx/>
        <a:buFont typeface="Apple SD Gothic Neo Regular" panose="02000300000000000000" pitchFamily="2" charset="-127"/>
        <a:buChar char="◻"/>
        <a:tabLst>
          <a:tab pos="1417603" algn="l"/>
        </a:tabLst>
        <a:defRPr lang="en-US" sz="1467" i="0" kern="1200" spc="0" baseline="0" smtClean="0">
          <a:solidFill>
            <a:schemeClr val="tx1"/>
          </a:solidFill>
          <a:latin typeface="+mj-lt"/>
          <a:ea typeface="+mn-ea"/>
          <a:cs typeface="+mn-cs"/>
        </a:defRPr>
      </a:lvl5pPr>
      <a:lvl6pPr marL="2514312" indent="-228574" algn="l" defTabSz="914296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0" indent="-228574" algn="l" defTabSz="914296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6" indent="-228574" algn="l" defTabSz="914296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4" indent="-228574" algn="l" defTabSz="914296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9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016">
          <p15:clr>
            <a:srgbClr val="F26B43"/>
          </p15:clr>
        </p15:guide>
        <p15:guide id="4" orient="horz" pos="1872">
          <p15:clr>
            <a:srgbClr val="F26B43"/>
          </p15:clr>
        </p15:guide>
        <p15:guide id="5" orient="horz" pos="1728">
          <p15:clr>
            <a:srgbClr val="F26B43"/>
          </p15:clr>
        </p15:guide>
        <p15:guide id="6" orient="horz" pos="1584">
          <p15:clr>
            <a:srgbClr val="F26B43"/>
          </p15:clr>
        </p15:guide>
        <p15:guide id="7" orient="horz" pos="1457">
          <p15:clr>
            <a:srgbClr val="F26B43"/>
          </p15:clr>
        </p15:guide>
        <p15:guide id="8" orient="horz" pos="1296">
          <p15:clr>
            <a:srgbClr val="F26B43"/>
          </p15:clr>
        </p15:guide>
        <p15:guide id="9" orient="horz" pos="1152">
          <p15:clr>
            <a:srgbClr val="F26B43"/>
          </p15:clr>
        </p15:guide>
        <p15:guide id="10" orient="horz" pos="1008">
          <p15:clr>
            <a:srgbClr val="F26B43"/>
          </p15:clr>
        </p15:guide>
        <p15:guide id="11" orient="horz" pos="864">
          <p15:clr>
            <a:srgbClr val="F26B43"/>
          </p15:clr>
        </p15:guide>
        <p15:guide id="12" orient="horz" pos="731">
          <p15:clr>
            <a:srgbClr val="F26B43"/>
          </p15:clr>
        </p15:guide>
        <p15:guide id="13" orient="horz" pos="576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288">
          <p15:clr>
            <a:srgbClr val="F26B43"/>
          </p15:clr>
        </p15:guide>
        <p15:guide id="16" orient="horz" pos="2304">
          <p15:clr>
            <a:srgbClr val="F26B43"/>
          </p15:clr>
        </p15:guide>
        <p15:guide id="17" orient="horz" pos="2448">
          <p15:clr>
            <a:srgbClr val="F26B43"/>
          </p15:clr>
        </p15:guide>
        <p15:guide id="18" orient="horz" pos="2592">
          <p15:clr>
            <a:srgbClr val="F26B43"/>
          </p15:clr>
        </p15:guide>
        <p15:guide id="19" orient="horz" pos="2736">
          <p15:clr>
            <a:srgbClr val="F26B43"/>
          </p15:clr>
        </p15:guide>
        <p15:guide id="20" orient="horz" pos="2880">
          <p15:clr>
            <a:srgbClr val="F26B43"/>
          </p15:clr>
        </p15:guide>
        <p15:guide id="21" orient="horz" pos="3024">
          <p15:clr>
            <a:srgbClr val="F26B43"/>
          </p15:clr>
        </p15:guide>
        <p15:guide id="22" orient="horz" pos="3168">
          <p15:clr>
            <a:srgbClr val="F26B43"/>
          </p15:clr>
        </p15:guide>
        <p15:guide id="23" orient="horz" pos="3312">
          <p15:clr>
            <a:srgbClr val="F26B43"/>
          </p15:clr>
        </p15:guide>
        <p15:guide id="24" orient="horz" pos="3456">
          <p15:clr>
            <a:srgbClr val="F26B43"/>
          </p15:clr>
        </p15:guide>
        <p15:guide id="25" orient="horz" pos="3600">
          <p15:clr>
            <a:srgbClr val="F26B43"/>
          </p15:clr>
        </p15:guide>
        <p15:guide id="26" orient="horz" pos="3744">
          <p15:clr>
            <a:srgbClr val="F26B43"/>
          </p15:clr>
        </p15:guide>
        <p15:guide id="27" orient="horz" pos="3888">
          <p15:clr>
            <a:srgbClr val="F26B43"/>
          </p15:clr>
        </p15:guide>
        <p15:guide id="28" orient="horz" pos="4032">
          <p15:clr>
            <a:srgbClr val="F26B43"/>
          </p15:clr>
        </p15:guide>
        <p15:guide id="29" pos="288">
          <p15:clr>
            <a:srgbClr val="F26B43"/>
          </p15:clr>
        </p15:guide>
        <p15:guide id="30" pos="7392">
          <p15:clr>
            <a:srgbClr val="F26B43"/>
          </p15:clr>
        </p15:guide>
        <p15:guide id="31" pos="2064">
          <p15:clr>
            <a:srgbClr val="F26B43"/>
          </p15:clr>
        </p15:guide>
        <p15:guide id="32" pos="5616">
          <p15:clr>
            <a:srgbClr val="F26B43"/>
          </p15:clr>
        </p15:guide>
        <p15:guide id="33" pos="4729">
          <p15:clr>
            <a:srgbClr val="F26B43"/>
          </p15:clr>
        </p15:guide>
        <p15:guide id="34" pos="6505">
          <p15:clr>
            <a:srgbClr val="F26B43"/>
          </p15:clr>
        </p15:guide>
        <p15:guide id="35" pos="2953">
          <p15:clr>
            <a:srgbClr val="F26B43"/>
          </p15:clr>
        </p15:guide>
        <p15:guide id="36" pos="1186">
          <p15:clr>
            <a:srgbClr val="F26B43"/>
          </p15:clr>
        </p15:guide>
        <p15:guide id="37" pos="733">
          <p15:clr>
            <a:srgbClr val="F26B43"/>
          </p15:clr>
        </p15:guide>
        <p15:guide id="38" pos="1617">
          <p15:clr>
            <a:srgbClr val="F26B43"/>
          </p15:clr>
        </p15:guide>
        <p15:guide id="39" pos="2502">
          <p15:clr>
            <a:srgbClr val="F26B43"/>
          </p15:clr>
        </p15:guide>
        <p15:guide id="40" pos="3386">
          <p15:clr>
            <a:srgbClr val="F26B43"/>
          </p15:clr>
        </p15:guide>
        <p15:guide id="41" pos="4271">
          <p15:clr>
            <a:srgbClr val="F26B43"/>
          </p15:clr>
        </p15:guide>
        <p15:guide id="42" pos="5161">
          <p15:clr>
            <a:srgbClr val="F26B43"/>
          </p15:clr>
        </p15:guide>
        <p15:guide id="43" pos="6048">
          <p15:clr>
            <a:srgbClr val="F26B43"/>
          </p15:clr>
        </p15:guide>
        <p15:guide id="44" pos="6937">
          <p15:clr>
            <a:srgbClr val="F26B43"/>
          </p15:clr>
        </p15:guide>
        <p15:guide id="45">
          <p15:clr>
            <a:srgbClr val="F26B43"/>
          </p15:clr>
        </p15:guide>
        <p15:guide id="46" pos="7680">
          <p15:clr>
            <a:srgbClr val="F26B43"/>
          </p15:clr>
        </p15:guide>
        <p15:guide id="47" orient="horz">
          <p15:clr>
            <a:srgbClr val="F26B43"/>
          </p15:clr>
        </p15:guide>
        <p15:guide id="48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71677-9337-4471-A39B-0F988713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Dokumentation zum Informatikprojekt 1</a:t>
            </a:r>
            <a:br>
              <a:rPr lang="de-DE" dirty="0">
                <a:cs typeface="Calibri Light"/>
              </a:rPr>
            </a:br>
            <a:br>
              <a:rPr lang="de-DE" dirty="0">
                <a:cs typeface="Calibri Light"/>
              </a:rPr>
            </a:br>
            <a:r>
              <a:rPr lang="de-DE" sz="3300" dirty="0" err="1">
                <a:cs typeface="Calibri Light"/>
              </a:rPr>
              <a:t>Parallax</a:t>
            </a:r>
            <a:r>
              <a:rPr lang="de-DE" sz="3300" dirty="0">
                <a:cs typeface="Calibri Light"/>
              </a:rPr>
              <a:t>-Scrolling</a:t>
            </a:r>
            <a:endParaRPr lang="de-DE" sz="33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B7CD7EF-BD98-4B3A-90D2-7FC84C9962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3603" y="5530601"/>
            <a:ext cx="8624793" cy="4342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200">
                <a:cs typeface="Calibri"/>
              </a:rPr>
              <a:t>Aleyna </a:t>
            </a:r>
            <a:r>
              <a:rPr lang="de-DE" sz="1200" err="1">
                <a:cs typeface="Calibri"/>
              </a:rPr>
              <a:t>Yildirimhan</a:t>
            </a:r>
            <a:r>
              <a:rPr lang="de-DE" sz="1200">
                <a:cs typeface="Calibri"/>
              </a:rPr>
              <a:t>, Mathias Bethge, Nadia Radau, Rene Hippe &amp; Verena Gebauer</a:t>
            </a:r>
          </a:p>
        </p:txBody>
      </p:sp>
    </p:spTree>
    <p:extLst>
      <p:ext uri="{BB962C8B-B14F-4D97-AF65-F5344CB8AC3E}">
        <p14:creationId xmlns:p14="http://schemas.microsoft.com/office/powerpoint/2010/main" val="29886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7CDC-2BDA-4974-B66F-05602771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567267"/>
            <a:ext cx="10515600" cy="559168"/>
          </a:xfrm>
        </p:spPr>
        <p:txBody>
          <a:bodyPr/>
          <a:lstStyle/>
          <a:p>
            <a:r>
              <a:rPr lang="de-DE" dirty="0">
                <a:cs typeface="Calibri Light"/>
              </a:rPr>
              <a:t>Art der Kommunikation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BE679-3119-41E6-BED1-7E256556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 dirty="0">
                <a:latin typeface="Helvetica"/>
                <a:cs typeface="Calibri"/>
              </a:rPr>
              <a:t>Einrichtung einer WhatsApp Gruppe zur Inhaltlichen Diskussionen</a:t>
            </a:r>
          </a:p>
          <a:p>
            <a:pPr marL="0" indent="0">
              <a:buNone/>
            </a:pPr>
            <a:endParaRPr lang="de-DE" sz="1800" dirty="0">
              <a:latin typeface="Helvetica"/>
              <a:cs typeface="Calibri"/>
            </a:endParaRPr>
          </a:p>
          <a:p>
            <a:r>
              <a:rPr lang="de-DE" sz="1800" dirty="0">
                <a:latin typeface="Helvetica"/>
                <a:cs typeface="Calibri"/>
              </a:rPr>
              <a:t>Aufgabenverwaltung via </a:t>
            </a:r>
            <a:r>
              <a:rPr lang="de-DE" sz="1800" dirty="0" err="1">
                <a:latin typeface="Helvetica"/>
                <a:cs typeface="Calibri"/>
              </a:rPr>
              <a:t>GitLab</a:t>
            </a:r>
            <a:endParaRPr lang="de-DE" sz="1800" dirty="0">
              <a:latin typeface="Helvetica"/>
              <a:cs typeface="Calibri"/>
            </a:endParaRPr>
          </a:p>
          <a:p>
            <a:pPr marL="0" indent="0">
              <a:buNone/>
            </a:pPr>
            <a:endParaRPr lang="de-DE" sz="1800" dirty="0">
              <a:latin typeface="Helvetica"/>
              <a:cs typeface="Calibri"/>
            </a:endParaRPr>
          </a:p>
          <a:p>
            <a:r>
              <a:rPr lang="de-DE" sz="1800" dirty="0">
                <a:latin typeface="Helvetica"/>
                <a:cs typeface="Calibri"/>
              </a:rPr>
              <a:t>Nutzung von </a:t>
            </a:r>
            <a:r>
              <a:rPr lang="de-DE" sz="1800" dirty="0" err="1">
                <a:latin typeface="Helvetica"/>
                <a:cs typeface="Calibri"/>
              </a:rPr>
              <a:t>Wire</a:t>
            </a:r>
            <a:r>
              <a:rPr lang="de-DE" sz="1800" dirty="0">
                <a:latin typeface="Helvetica"/>
                <a:cs typeface="Calibri"/>
              </a:rPr>
              <a:t> und Live Sharing für komplexere bzw. Code spezifische Fragen</a:t>
            </a:r>
          </a:p>
          <a:p>
            <a:pPr marL="0" indent="0">
              <a:buNone/>
            </a:pPr>
            <a:endParaRPr lang="de-DE" sz="1800" dirty="0">
              <a:latin typeface="Helvetica"/>
              <a:cs typeface="Calibri"/>
            </a:endParaRPr>
          </a:p>
          <a:p>
            <a:r>
              <a:rPr lang="de-DE" sz="1800" dirty="0">
                <a:latin typeface="Helvetica"/>
                <a:cs typeface="Calibri"/>
              </a:rPr>
              <a:t>Bei Bedarf auch ein Gruppentreffen an der Hochschule</a:t>
            </a:r>
          </a:p>
        </p:txBody>
      </p:sp>
      <p:sp>
        <p:nvSpPr>
          <p:cNvPr id="7" name="Textplatzhalter 18">
            <a:extLst>
              <a:ext uri="{FF2B5EF4-FFF2-40B4-BE49-F238E27FC236}">
                <a16:creationId xmlns:a16="http://schemas.microsoft.com/office/drawing/2014/main" id="{4B1A650F-4F60-584D-A813-7FA2A7D2D22A}"/>
              </a:ext>
            </a:extLst>
          </p:cNvPr>
          <p:cNvSpPr txBox="1">
            <a:spLocks/>
          </p:cNvSpPr>
          <p:nvPr/>
        </p:nvSpPr>
        <p:spPr>
          <a:xfrm>
            <a:off x="1044367" y="1163920"/>
            <a:ext cx="9848851" cy="457200"/>
          </a:xfrm>
          <a:prstGeom prst="rect">
            <a:avLst/>
          </a:prstGeom>
        </p:spPr>
        <p:txBody>
          <a:bodyPr/>
          <a:lstStyle>
            <a:lvl1pPr marL="285744" indent="-285744" algn="l" defTabSz="914296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Char char="◼"/>
              <a:tabLst/>
              <a:defRPr sz="2133" b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68302" indent="-285744" algn="l" defTabSz="914296" rtl="0" eaLnBrk="1" latinLnBrk="0" hangingPunct="1">
              <a:lnSpc>
                <a:spcPct val="10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867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24" indent="-171446" algn="l" defTabSz="914296" rtl="0" eaLnBrk="1" latinLnBrk="0" hangingPunct="1">
              <a:lnSpc>
                <a:spcPct val="10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6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17" marR="0" indent="-171446" algn="l" defTabSz="914296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467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599" marR="0" indent="-171446" algn="l" defTabSz="914296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03" algn="l"/>
              </a:tabLst>
              <a:defRPr lang="en-US" sz="1467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12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60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6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4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>
                <a:solidFill>
                  <a:schemeClr val="tx2"/>
                </a:solidFill>
                <a:latin typeface="+mj-lt"/>
              </a:rPr>
              <a:t>Und genutzte Plattformen</a:t>
            </a:r>
          </a:p>
        </p:txBody>
      </p:sp>
    </p:spTree>
    <p:extLst>
      <p:ext uri="{BB962C8B-B14F-4D97-AF65-F5344CB8AC3E}">
        <p14:creationId xmlns:p14="http://schemas.microsoft.com/office/powerpoint/2010/main" val="65163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30F0-8527-B243-9D58-655E8B79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AC152-CD1C-4645-91D8-D6F54781C4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564936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905CFC1-6937-6642-B8F8-C417F3C9DE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31218"/>
            <a:ext cx="12599582" cy="165136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F5C21-4C0C-4EB9-BAD5-7BAE2C34D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637" y="1825625"/>
            <a:ext cx="10190163" cy="48717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Recherche über künstliche Intelligenzen</a:t>
            </a:r>
          </a:p>
          <a:p>
            <a:pPr lvl="1"/>
            <a:r>
              <a:rPr lang="de-DE" dirty="0"/>
              <a:t>und Aufnahme dieser Menschen</a:t>
            </a:r>
          </a:p>
          <a:p>
            <a:pPr marL="182558" lvl="1" indent="0">
              <a:buNone/>
            </a:pPr>
            <a:endParaRPr lang="de-DE" dirty="0"/>
          </a:p>
          <a:p>
            <a:r>
              <a:rPr lang="de-DE" dirty="0"/>
              <a:t>Vergleich der Anwendungsfelder der KIs </a:t>
            </a:r>
          </a:p>
          <a:p>
            <a:pPr lvl="1"/>
            <a:r>
              <a:rPr lang="de-DE" dirty="0"/>
              <a:t>und deren verbundene Aufgabe</a:t>
            </a:r>
          </a:p>
          <a:p>
            <a:pPr marL="182558" lvl="1" indent="0">
              <a:buNone/>
            </a:pPr>
            <a:endParaRPr lang="de-DE" dirty="0"/>
          </a:p>
          <a:p>
            <a:r>
              <a:rPr lang="de-DE" dirty="0"/>
              <a:t>Moral und Weltanschauung der KIs</a:t>
            </a:r>
          </a:p>
          <a:p>
            <a:pPr lvl="1"/>
            <a:r>
              <a:rPr lang="de-DE" dirty="0"/>
              <a:t>Durch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pPr lvl="1"/>
            <a:endParaRPr lang="de-DE" dirty="0"/>
          </a:p>
          <a:p>
            <a:r>
              <a:rPr lang="de-DE" dirty="0"/>
              <a:t>Ergebnis für die Story: </a:t>
            </a:r>
          </a:p>
          <a:p>
            <a:pPr lvl="1"/>
            <a:r>
              <a:rPr lang="de-DE" dirty="0"/>
              <a:t>Mögliche Gefahren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r>
              <a:rPr lang="de-DE" dirty="0"/>
              <a:t>, mithilfe der Website darstellen</a:t>
            </a:r>
          </a:p>
          <a:p>
            <a:pPr lvl="1"/>
            <a:r>
              <a:rPr lang="de-DE" dirty="0"/>
              <a:t> Bewegung zu der sinnvolleren Auseinandersetzung mit der Computerethik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CE8FB-8829-4377-B688-FEE659F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567267"/>
            <a:ext cx="10515600" cy="557198"/>
          </a:xfrm>
        </p:spPr>
        <p:txBody>
          <a:bodyPr/>
          <a:lstStyle/>
          <a:p>
            <a:r>
              <a:rPr lang="de-DE" dirty="0">
                <a:cs typeface="Calibri Light"/>
              </a:rPr>
              <a:t>Story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ACDEE-4070-FC4B-B0DE-75E93D014C18}"/>
              </a:ext>
            </a:extLst>
          </p:cNvPr>
          <p:cNvSpPr txBox="1"/>
          <p:nvPr/>
        </p:nvSpPr>
        <p:spPr>
          <a:xfrm>
            <a:off x="1077139" y="1124465"/>
            <a:ext cx="307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tx2"/>
                </a:solidFill>
                <a:latin typeface="Helvetica" pitchFamily="2" charset="0"/>
              </a:rPr>
              <a:t>Recherche</a:t>
            </a:r>
          </a:p>
        </p:txBody>
      </p:sp>
    </p:spTree>
    <p:extLst>
      <p:ext uri="{BB962C8B-B14F-4D97-AF65-F5344CB8AC3E}">
        <p14:creationId xmlns:p14="http://schemas.microsoft.com/office/powerpoint/2010/main" val="87441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A80F-8507-4170-A579-629EDADA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567267"/>
            <a:ext cx="10515600" cy="559168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Story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517A-7126-4947-9B12-3706D563C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637" y="1825625"/>
            <a:ext cx="10190163" cy="461224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 dirty="0"/>
              <a:t>Ablehnung des Vorschlags von Quinn Walker für ein Richtungswechsel der Lacuna Industries </a:t>
            </a:r>
          </a:p>
          <a:p>
            <a:endParaRPr lang="de-DE" dirty="0"/>
          </a:p>
          <a:p>
            <a:r>
              <a:rPr lang="de-DE" dirty="0"/>
              <a:t>Heimliche Umsetzung der Idee des humanoiden Roboters </a:t>
            </a:r>
          </a:p>
          <a:p>
            <a:pPr lvl="1"/>
            <a:r>
              <a:rPr lang="de-DE" dirty="0"/>
              <a:t>Entstehung von Adam</a:t>
            </a:r>
          </a:p>
          <a:p>
            <a:pPr lvl="1"/>
            <a:endParaRPr lang="de-DE" dirty="0"/>
          </a:p>
          <a:p>
            <a:r>
              <a:rPr lang="de-DE" dirty="0"/>
              <a:t>Zum Beweis der nicht vorhandenen Unterschiede zwischen Mensch und KIs wird Adam von Quinn Walker in die Schauspiel-Szene eingesetzt</a:t>
            </a:r>
          </a:p>
          <a:p>
            <a:endParaRPr lang="de-DE" dirty="0"/>
          </a:p>
          <a:p>
            <a:r>
              <a:rPr lang="de-DE" dirty="0"/>
              <a:t>Adam wird nach unterschiedlichen Rollen durch die Presse interviewet</a:t>
            </a:r>
          </a:p>
          <a:p>
            <a:endParaRPr lang="de-DE" dirty="0"/>
          </a:p>
          <a:p>
            <a:r>
              <a:rPr lang="de-DE" dirty="0"/>
              <a:t>Durch die Auswahlmöglichkeiten wird Adam eine neue Rolle erteilt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6B17DBDF-D7ED-4E4B-9820-700C45CF4A11}"/>
              </a:ext>
            </a:extLst>
          </p:cNvPr>
          <p:cNvSpPr txBox="1">
            <a:spLocks/>
          </p:cNvSpPr>
          <p:nvPr/>
        </p:nvSpPr>
        <p:spPr>
          <a:xfrm>
            <a:off x="1097375" y="1126435"/>
            <a:ext cx="9848851" cy="457200"/>
          </a:xfrm>
          <a:prstGeom prst="rect">
            <a:avLst/>
          </a:prstGeom>
        </p:spPr>
        <p:txBody>
          <a:bodyPr/>
          <a:lstStyle>
            <a:lvl1pPr marL="285744" indent="-285744" algn="l" defTabSz="914296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Char char="◼"/>
              <a:tabLst/>
              <a:defRPr sz="2133" b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68302" indent="-285744" algn="l" defTabSz="914296" rtl="0" eaLnBrk="1" latinLnBrk="0" hangingPunct="1">
              <a:lnSpc>
                <a:spcPct val="10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867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24" indent="-171446" algn="l" defTabSz="914296" rtl="0" eaLnBrk="1" latinLnBrk="0" hangingPunct="1">
              <a:lnSpc>
                <a:spcPct val="10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6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17" marR="0" indent="-171446" algn="l" defTabSz="914296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467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599" marR="0" indent="-171446" algn="l" defTabSz="914296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03" algn="l"/>
              </a:tabLst>
              <a:defRPr lang="en-US" sz="1467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12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60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6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4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>
                <a:solidFill>
                  <a:schemeClr val="tx2"/>
                </a:solidFill>
                <a:latin typeface="+mj-lt"/>
              </a:rPr>
              <a:t>Handlung</a:t>
            </a:r>
          </a:p>
        </p:txBody>
      </p:sp>
    </p:spTree>
    <p:extLst>
      <p:ext uri="{BB962C8B-B14F-4D97-AF65-F5344CB8AC3E}">
        <p14:creationId xmlns:p14="http://schemas.microsoft.com/office/powerpoint/2010/main" val="28976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E4A3DA-F413-8644-9EBE-6E85881339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3637" y="1828799"/>
            <a:ext cx="9848851" cy="4720281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1. Auswahlmöglichkeit : </a:t>
            </a:r>
          </a:p>
          <a:p>
            <a:pPr lvl="1"/>
            <a:r>
              <a:rPr lang="de-DE" dirty="0"/>
              <a:t>Adam spielt einen Entführer</a:t>
            </a:r>
          </a:p>
          <a:p>
            <a:pPr lvl="1"/>
            <a:r>
              <a:rPr lang="de-DE" dirty="0"/>
              <a:t>oder Adam spielt einen Ehemann, der sich auf einer Selbstfindungsreise befindet</a:t>
            </a:r>
          </a:p>
          <a:p>
            <a:pPr lvl="1"/>
            <a:endParaRPr lang="de-DE" dirty="0"/>
          </a:p>
          <a:p>
            <a:r>
              <a:rPr lang="de-DE" dirty="0"/>
              <a:t>Adam wird auf eine Gala eingeladen und kriegt einen Preis</a:t>
            </a:r>
          </a:p>
          <a:p>
            <a:pPr lvl="1"/>
            <a:r>
              <a:rPr lang="de-DE" dirty="0"/>
              <a:t>Leute werden skeptisch, da er keine Freundin hat</a:t>
            </a:r>
          </a:p>
          <a:p>
            <a:pPr lvl="1"/>
            <a:endParaRPr lang="de-DE" dirty="0"/>
          </a:p>
          <a:p>
            <a:r>
              <a:rPr lang="de-DE" dirty="0"/>
              <a:t>2. Auswahlmöglichkeit:</a:t>
            </a:r>
          </a:p>
          <a:p>
            <a:pPr lvl="1"/>
            <a:r>
              <a:rPr lang="de-DE" dirty="0"/>
              <a:t>Adam spielt einen Serienkiller </a:t>
            </a:r>
          </a:p>
          <a:p>
            <a:pPr lvl="1"/>
            <a:r>
              <a:rPr lang="de-DE" dirty="0"/>
              <a:t>oder Adam spielt eine alleinerziehenden Vater</a:t>
            </a:r>
          </a:p>
          <a:p>
            <a:pPr lvl="1"/>
            <a:endParaRPr lang="de-DE" dirty="0"/>
          </a:p>
          <a:p>
            <a:r>
              <a:rPr lang="de-DE" dirty="0"/>
              <a:t>Adam tritt mit einer Frau in der Öffentlichkeit auf, um den Gerüchten zu entkommen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628A4D-3CB7-9048-9910-322ADEFA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3B266-4DA5-9240-9B38-530981F28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Handlung</a:t>
            </a:r>
          </a:p>
        </p:txBody>
      </p:sp>
    </p:spTree>
    <p:extLst>
      <p:ext uri="{BB962C8B-B14F-4D97-AF65-F5344CB8AC3E}">
        <p14:creationId xmlns:p14="http://schemas.microsoft.com/office/powerpoint/2010/main" val="230508769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402E8D-C368-3C43-94B7-E625D13F2A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3. Auswahlmöglichkeit:</a:t>
            </a:r>
          </a:p>
          <a:p>
            <a:pPr lvl="1"/>
            <a:r>
              <a:rPr lang="de-DE" dirty="0"/>
              <a:t>Adam spielt eine jungen Schriftsteller </a:t>
            </a:r>
          </a:p>
          <a:p>
            <a:pPr lvl="1"/>
            <a:r>
              <a:rPr lang="de-DE" dirty="0"/>
              <a:t>Oder Adam spielt einen Stalker</a:t>
            </a:r>
          </a:p>
          <a:p>
            <a:pPr marL="182558" lvl="1" indent="0">
              <a:buNone/>
            </a:pPr>
            <a:endParaRPr lang="de-DE" dirty="0"/>
          </a:p>
          <a:p>
            <a:r>
              <a:rPr lang="de-DE" dirty="0"/>
              <a:t>Schlussszene</a:t>
            </a:r>
          </a:p>
          <a:p>
            <a:pPr lvl="1"/>
            <a:r>
              <a:rPr lang="de-DE" dirty="0"/>
              <a:t>Adam bekommt einen Oscar in der Kategorie „Bester Hauptdarsteller“ </a:t>
            </a:r>
          </a:p>
          <a:p>
            <a:pPr lvl="1"/>
            <a:r>
              <a:rPr lang="de-DE" dirty="0"/>
              <a:t>Quinn nutzt diese Chance aus, um Adam zu offenbaren </a:t>
            </a:r>
          </a:p>
          <a:p>
            <a:pPr lvl="1"/>
            <a:r>
              <a:rPr lang="de-DE" dirty="0"/>
              <a:t>Je nach Szenenauswahl der vorherigen Auswahlmöglichkeiten hält Adam einen positiven oder negativen Monolog über die Menschheit </a:t>
            </a:r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BD160-6DA9-1743-A7AB-F9184081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25ED7-7805-B548-8954-D33B25AA7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Handlung</a:t>
            </a:r>
          </a:p>
        </p:txBody>
      </p:sp>
    </p:spTree>
    <p:extLst>
      <p:ext uri="{BB962C8B-B14F-4D97-AF65-F5344CB8AC3E}">
        <p14:creationId xmlns:p14="http://schemas.microsoft.com/office/powerpoint/2010/main" val="19680935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C64F-97F9-DB45-B05C-D7546949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Visualisierung und Texte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E470D-F6EA-124C-88CD-83A29CD5AB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2389150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1125E-8C65-AC48-8652-8677B3CAFE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chemeClr val="tx2"/>
                </a:solidFill>
              </a:rPr>
              <a:t>Aufgabe:</a:t>
            </a:r>
          </a:p>
          <a:p>
            <a:r>
              <a:rPr lang="de-DE" dirty="0"/>
              <a:t>Fotografische Darstellung der Protagonisten und Umgebung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>
                <a:solidFill>
                  <a:schemeClr val="tx2"/>
                </a:solidFill>
              </a:rPr>
              <a:t>Voraussetzung der Fotos:</a:t>
            </a:r>
          </a:p>
          <a:p>
            <a:r>
              <a:rPr lang="de-DE" dirty="0"/>
              <a:t>Hohe Qualität </a:t>
            </a:r>
          </a:p>
          <a:p>
            <a:r>
              <a:rPr lang="de-DE" dirty="0"/>
              <a:t>Ästhetische Zusammensetzung der Protagonisten und Umgebung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>
                <a:solidFill>
                  <a:schemeClr val="tx2"/>
                </a:solidFill>
              </a:rPr>
              <a:t>Umsetzung:</a:t>
            </a:r>
          </a:p>
          <a:p>
            <a:r>
              <a:rPr lang="de-DE" dirty="0"/>
              <a:t>Engagieren eines Models für die Darstellung von Adam</a:t>
            </a:r>
          </a:p>
          <a:p>
            <a:pPr lvl="1"/>
            <a:r>
              <a:rPr lang="de-DE" dirty="0"/>
              <a:t>Mit unterschiedlichen Outfits und Requisiten</a:t>
            </a:r>
          </a:p>
          <a:p>
            <a:r>
              <a:rPr lang="de-DE" dirty="0"/>
              <a:t>Aufnahme der Fotos im Design Gebäude </a:t>
            </a:r>
          </a:p>
          <a:p>
            <a:r>
              <a:rPr lang="de-DE" dirty="0"/>
              <a:t>Raussuchen der Hintergrundbilder über Adobe Stock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B4429-54A6-9244-AD6C-DB8CF8E2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Fotos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78440-5AE7-CD48-852B-C97BA1AE3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und die Voraussetzungen bei der Auswahl</a:t>
            </a:r>
          </a:p>
        </p:txBody>
      </p:sp>
    </p:spTree>
    <p:extLst>
      <p:ext uri="{BB962C8B-B14F-4D97-AF65-F5344CB8AC3E}">
        <p14:creationId xmlns:p14="http://schemas.microsoft.com/office/powerpoint/2010/main" val="302547437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FB6030-28D8-7742-AE90-CEE6E7B982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36006018" y="4183380"/>
            <a:ext cx="81801" cy="37720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70626-C646-674C-A744-3FCA2864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474" y="4275728"/>
            <a:ext cx="6460958" cy="284855"/>
          </a:xfrm>
        </p:spPr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0F525-7B70-754A-9CC0-C610D598CB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91782" y="5573188"/>
            <a:ext cx="8152900" cy="457200"/>
          </a:xfrm>
        </p:spPr>
        <p:txBody>
          <a:bodyPr/>
          <a:lstStyle/>
          <a:p>
            <a:r>
              <a:rPr lang="de-DE" sz="1800" dirty="0">
                <a:solidFill>
                  <a:schemeClr val="tx1"/>
                </a:solidFill>
              </a:rPr>
              <a:t>Abbildung 1: Die Gruppe und das Model bei Fotos machen, Gebäude Design </a:t>
            </a:r>
          </a:p>
          <a:p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025" name="Picture 1" descr="page7image4073424">
            <a:extLst>
              <a:ext uri="{FF2B5EF4-FFF2-40B4-BE49-F238E27FC236}">
                <a16:creationId xmlns:a16="http://schemas.microsoft.com/office/drawing/2014/main" id="{680826F2-408F-324F-819C-14C76C15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82" y="827612"/>
            <a:ext cx="8008435" cy="45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56482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C179D8-1EE3-2F4F-BFA4-F7FCE88F64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3637" y="1840830"/>
            <a:ext cx="9848851" cy="3874170"/>
          </a:xfrm>
        </p:spPr>
        <p:txBody>
          <a:bodyPr anchor="ctr"/>
          <a:lstStyle/>
          <a:p>
            <a:r>
              <a:rPr lang="de-DE" dirty="0"/>
              <a:t>Anfertigung kleiner Zeichnungen</a:t>
            </a:r>
          </a:p>
          <a:p>
            <a:pPr lvl="1"/>
            <a:r>
              <a:rPr lang="de-DE" dirty="0"/>
              <a:t>Für die Darstellung der KI Eigenschaften von Adam</a:t>
            </a:r>
          </a:p>
          <a:p>
            <a:pPr lvl="1"/>
            <a:r>
              <a:rPr lang="de-DE" dirty="0"/>
              <a:t>Übermenschliche Fähigkeiten</a:t>
            </a:r>
          </a:p>
          <a:p>
            <a:pPr lvl="1"/>
            <a:endParaRPr lang="de-DE" dirty="0"/>
          </a:p>
          <a:p>
            <a:r>
              <a:rPr lang="de-DE" dirty="0"/>
              <a:t>Animation der Zeichnungen</a:t>
            </a:r>
          </a:p>
          <a:p>
            <a:pPr lvl="1"/>
            <a:r>
              <a:rPr lang="de-DE" dirty="0"/>
              <a:t>Für eine dynamische Darstellung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C49B3C-06A9-B84C-973F-E8FFF0C8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Zeichnungen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528A6-A587-6F4E-B455-B38231D183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und die Nutzung dieser Zeichnungen</a:t>
            </a:r>
          </a:p>
        </p:txBody>
      </p:sp>
    </p:spTree>
    <p:extLst>
      <p:ext uri="{BB962C8B-B14F-4D97-AF65-F5344CB8AC3E}">
        <p14:creationId xmlns:p14="http://schemas.microsoft.com/office/powerpoint/2010/main" val="33011864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5089-104F-4474-9814-E61E52AB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Einleitung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87F463-30A2-DC41-B37E-8572DA891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30275796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A82B50-B776-D04C-A352-61AFF8A5CD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3637" y="1744579"/>
            <a:ext cx="9848851" cy="4283241"/>
          </a:xfrm>
        </p:spPr>
        <p:txBody>
          <a:bodyPr anchor="ctr"/>
          <a:lstStyle/>
          <a:p>
            <a:r>
              <a:rPr lang="de-DE" dirty="0" err="1"/>
              <a:t>Scrollgeschwindigkeit</a:t>
            </a:r>
            <a:r>
              <a:rPr lang="de-DE" dirty="0"/>
              <a:t> </a:t>
            </a:r>
          </a:p>
          <a:p>
            <a:r>
              <a:rPr lang="de-DE" dirty="0"/>
              <a:t>Stimmiges Gesamtbild</a:t>
            </a:r>
          </a:p>
          <a:p>
            <a:r>
              <a:rPr lang="de-DE" dirty="0"/>
              <a:t>Anpassung der Positionierung der Texte </a:t>
            </a:r>
          </a:p>
          <a:p>
            <a:pPr marL="0" indent="0">
              <a:buNone/>
            </a:pPr>
            <a:r>
              <a:rPr lang="de-DE" b="1" dirty="0">
                <a:solidFill>
                  <a:schemeClr val="tx2"/>
                </a:solidFill>
              </a:rPr>
              <a:t>Problem</a:t>
            </a:r>
          </a:p>
          <a:p>
            <a:r>
              <a:rPr lang="de-DE" dirty="0"/>
              <a:t>Unterschiede von </a:t>
            </a:r>
            <a:r>
              <a:rPr lang="de-DE" dirty="0" err="1"/>
              <a:t>Scrollwerten</a:t>
            </a:r>
            <a:r>
              <a:rPr lang="de-DE" dirty="0"/>
              <a:t> und Positionierungen zwischen Mac Systeme und Windows</a:t>
            </a:r>
          </a:p>
          <a:p>
            <a:pPr marL="0" indent="0">
              <a:buNone/>
            </a:pPr>
            <a:r>
              <a:rPr lang="de-DE" b="1" dirty="0">
                <a:solidFill>
                  <a:schemeClr val="tx2"/>
                </a:solidFill>
              </a:rPr>
              <a:t>Lösung</a:t>
            </a:r>
          </a:p>
          <a:p>
            <a:r>
              <a:rPr lang="de-DE" dirty="0"/>
              <a:t>Konvertierung der Pixelwertangaben in Prozentwertangaben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67ED3A-E9A9-C64C-A917-012332F4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B414D-4CF9-F640-A0DB-90C2AC8F52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Problem und Lösungsweg</a:t>
            </a:r>
          </a:p>
        </p:txBody>
      </p:sp>
    </p:spTree>
    <p:extLst>
      <p:ext uri="{BB962C8B-B14F-4D97-AF65-F5344CB8AC3E}">
        <p14:creationId xmlns:p14="http://schemas.microsoft.com/office/powerpoint/2010/main" val="75423458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3AFDA-0897-9B45-8FDC-3E38575291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r>
              <a:rPr lang="de-DE" dirty="0"/>
              <a:t>Zur Unterstützung der restlichen Animationen</a:t>
            </a:r>
          </a:p>
          <a:p>
            <a:endParaRPr lang="de-DE" dirty="0"/>
          </a:p>
          <a:p>
            <a:r>
              <a:rPr lang="de-DE" dirty="0"/>
              <a:t>In Form von Sprech- und Gedankenblasen</a:t>
            </a:r>
          </a:p>
          <a:p>
            <a:endParaRPr lang="de-DE" dirty="0"/>
          </a:p>
          <a:p>
            <a:r>
              <a:rPr lang="de-DE" dirty="0"/>
              <a:t>Erstellung dieser Sprech- und Gedankenblasen durch Photoshop</a:t>
            </a:r>
          </a:p>
          <a:p>
            <a:endParaRPr lang="de-DE" dirty="0"/>
          </a:p>
          <a:p>
            <a:r>
              <a:rPr lang="de-DE" dirty="0"/>
              <a:t>Animation der Texte</a:t>
            </a:r>
          </a:p>
          <a:p>
            <a:pPr lvl="1"/>
            <a:r>
              <a:rPr lang="de-DE" dirty="0"/>
              <a:t>Fade-In und Fade-Out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FC5B13-EE4C-7A45-917F-C521A574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FC43E-0D2E-164D-9B03-E6E73F877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Erstellung und Nutzung</a:t>
            </a:r>
          </a:p>
        </p:txBody>
      </p:sp>
    </p:spTree>
    <p:extLst>
      <p:ext uri="{BB962C8B-B14F-4D97-AF65-F5344CB8AC3E}">
        <p14:creationId xmlns:p14="http://schemas.microsoft.com/office/powerpoint/2010/main" val="163254911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CFC472-6471-C34C-8822-8926C1B5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BCABE6-A458-1049-9A68-CAF8BFF5AC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08722620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16ADE6-F457-6947-A6B5-1860E2CFF3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erweitert das von uns verwendete Framework </a:t>
            </a:r>
            <a:r>
              <a:rPr lang="de-DE" dirty="0" err="1"/>
              <a:t>ScrollMagic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Übersichtliche API Dokumentation</a:t>
            </a:r>
          </a:p>
          <a:p>
            <a:pPr lvl="1"/>
            <a:endParaRPr lang="de-DE" dirty="0"/>
          </a:p>
          <a:p>
            <a:r>
              <a:rPr lang="de-DE" dirty="0"/>
              <a:t>Verwendung von „</a:t>
            </a:r>
            <a:r>
              <a:rPr lang="de-DE" dirty="0" err="1"/>
              <a:t>TweenLite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Animationen von Delay, Duration etc. </a:t>
            </a:r>
          </a:p>
          <a:p>
            <a:pPr lvl="2"/>
            <a:endParaRPr lang="de-DE" dirty="0"/>
          </a:p>
          <a:p>
            <a:r>
              <a:rPr lang="de-DE" dirty="0"/>
              <a:t>Überlappung von mehreren Animationen</a:t>
            </a:r>
          </a:p>
          <a:p>
            <a:pPr lvl="1"/>
            <a:endParaRPr lang="de-DE" dirty="0"/>
          </a:p>
          <a:p>
            <a:r>
              <a:rPr lang="de-DE" dirty="0"/>
              <a:t>Die kostenpflichtige Version bietet jedoch bessere und einfachere Funktionen 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B8B6A-374F-FE41-AD64-CB4A1BFA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A12AA-BFB2-9146-9868-72191F360C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Greensock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245630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ABCF28-3233-5241-85A7-0B9CADBDDC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r>
              <a:rPr lang="de-DE" dirty="0"/>
              <a:t>Ausführliche API Dokumentation</a:t>
            </a:r>
          </a:p>
          <a:p>
            <a:endParaRPr lang="de-DE" dirty="0"/>
          </a:p>
          <a:p>
            <a:r>
              <a:rPr lang="de-DE" dirty="0" err="1"/>
              <a:t>Responsive</a:t>
            </a:r>
            <a:r>
              <a:rPr lang="de-DE" dirty="0"/>
              <a:t> Webdesign</a:t>
            </a:r>
          </a:p>
          <a:p>
            <a:endParaRPr lang="de-DE" dirty="0"/>
          </a:p>
          <a:p>
            <a:r>
              <a:rPr lang="de-DE" dirty="0"/>
              <a:t>Arbeitet mit </a:t>
            </a:r>
            <a:r>
              <a:rPr lang="de-DE" dirty="0" err="1"/>
              <a:t>Greensock</a:t>
            </a:r>
            <a:r>
              <a:rPr lang="de-DE" dirty="0"/>
              <a:t> zusammen</a:t>
            </a:r>
          </a:p>
          <a:p>
            <a:endParaRPr lang="de-DE" dirty="0"/>
          </a:p>
          <a:p>
            <a:r>
              <a:rPr lang="de-DE" dirty="0"/>
              <a:t>Objektorientiertes Framework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457DE-6876-0E49-BA61-86DB6C9D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B354F-EB88-5249-9E69-B62E0519CF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ScrollMagic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86373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EDF78-C4D1-DF45-BF91-414EA0C3F4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r>
              <a:rPr lang="de-DE" dirty="0"/>
              <a:t>Bietet Browserunabhängigkeit an</a:t>
            </a:r>
          </a:p>
          <a:p>
            <a:endParaRPr lang="de-DE" dirty="0"/>
          </a:p>
          <a:p>
            <a:r>
              <a:rPr lang="de-DE" dirty="0"/>
              <a:t>Ist kompakter und komfortabler als JavaScript</a:t>
            </a:r>
          </a:p>
          <a:p>
            <a:endParaRPr lang="de-DE" dirty="0"/>
          </a:p>
          <a:p>
            <a:r>
              <a:rPr lang="de-DE" dirty="0"/>
              <a:t>Die erforderten Fade-In und Fade-Out Effekte, sowie Zoom und Slide Effekte können realisiert werden</a:t>
            </a:r>
          </a:p>
          <a:p>
            <a:endParaRPr lang="de-DE" dirty="0"/>
          </a:p>
          <a:p>
            <a:r>
              <a:rPr lang="de-DE" dirty="0"/>
              <a:t>Ist durch eine zusätzliche Datei auch von </a:t>
            </a:r>
            <a:r>
              <a:rPr lang="de-DE" dirty="0" err="1"/>
              <a:t>Greensock</a:t>
            </a:r>
            <a:r>
              <a:rPr lang="de-DE" dirty="0"/>
              <a:t> steuerbar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FA5CF8-9748-AC49-ACFD-8E46EE43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0C4B-08F2-5241-9DC4-78BA84BEA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3639" y="1143000"/>
            <a:ext cx="9848851" cy="457200"/>
          </a:xfrm>
        </p:spPr>
        <p:txBody>
          <a:bodyPr/>
          <a:lstStyle/>
          <a:p>
            <a:r>
              <a:rPr lang="de-DE" dirty="0"/>
              <a:t>Library </a:t>
            </a:r>
            <a:r>
              <a:rPr lang="de-DE" dirty="0" err="1"/>
              <a:t>jQuery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36216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D5BD1A-EB32-6D41-A3CA-58026A3F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Implemetierung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E68BA-6D41-5B4E-8D8C-97A42711F8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791258861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201BD9-2194-EF4B-AB0B-644A82F6B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r>
              <a:rPr lang="de-DE" dirty="0"/>
              <a:t>Erstellung des </a:t>
            </a:r>
            <a:r>
              <a:rPr lang="de-DE" dirty="0" err="1"/>
              <a:t>Repository‘s</a:t>
            </a:r>
            <a:endParaRPr lang="de-DE" dirty="0"/>
          </a:p>
          <a:p>
            <a:endParaRPr lang="de-DE" dirty="0"/>
          </a:p>
          <a:p>
            <a:r>
              <a:rPr lang="de-DE" dirty="0"/>
              <a:t>Einarbeitung und Umgang in </a:t>
            </a:r>
            <a:r>
              <a:rPr lang="de-DE" dirty="0" err="1"/>
              <a:t>GitLab</a:t>
            </a:r>
            <a:r>
              <a:rPr lang="de-DE" dirty="0"/>
              <a:t> während eines Gruppentreffens</a:t>
            </a:r>
          </a:p>
          <a:p>
            <a:endParaRPr lang="de-DE" dirty="0"/>
          </a:p>
          <a:p>
            <a:r>
              <a:rPr lang="de-DE" dirty="0"/>
              <a:t>Konstanter Zugriff auf die aktuellste Version des Projekts</a:t>
            </a:r>
          </a:p>
          <a:p>
            <a:endParaRPr lang="de-DE" dirty="0"/>
          </a:p>
          <a:p>
            <a:r>
              <a:rPr lang="de-DE" dirty="0"/>
              <a:t>Übersichtliche Aufgabenverteilung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5F59E7-BBDC-914B-8778-861D207A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690E1-0812-2645-9ECE-B112FEBE7F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Verwendung von </a:t>
            </a:r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981766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A4AE9-1DBD-4143-850F-4AF1F855B8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r>
              <a:rPr lang="de-DE" dirty="0"/>
              <a:t>Vorgaben der Umsetzung von Szenen in </a:t>
            </a:r>
            <a:r>
              <a:rPr lang="de-DE" dirty="0" err="1"/>
              <a:t>GitLab</a:t>
            </a:r>
            <a:endParaRPr lang="de-DE" dirty="0"/>
          </a:p>
          <a:p>
            <a:pPr lvl="1"/>
            <a:r>
              <a:rPr lang="de-DE" dirty="0"/>
              <a:t>Fade-In du Fade-Out der Text, sowie die Reihenfolge</a:t>
            </a:r>
          </a:p>
          <a:p>
            <a:pPr lvl="1"/>
            <a:endParaRPr lang="de-DE" dirty="0"/>
          </a:p>
          <a:p>
            <a:r>
              <a:rPr lang="de-DE" dirty="0"/>
              <a:t>Erkennbares Grundgerüst</a:t>
            </a:r>
          </a:p>
          <a:p>
            <a:endParaRPr lang="de-DE" dirty="0"/>
          </a:p>
          <a:p>
            <a:r>
              <a:rPr lang="de-DE" dirty="0"/>
              <a:t>Unterscheidung durch ID Vergaben und Benennung der Effekte</a:t>
            </a:r>
          </a:p>
          <a:p>
            <a:endParaRPr lang="de-DE" dirty="0"/>
          </a:p>
          <a:p>
            <a:r>
              <a:rPr lang="de-DE" dirty="0"/>
              <a:t>Eindeutige Verteilung der Implementierung von Szenen</a:t>
            </a:r>
          </a:p>
          <a:p>
            <a:pPr lvl="1"/>
            <a:r>
              <a:rPr lang="de-DE" dirty="0"/>
              <a:t>Da sonst Szenen </a:t>
            </a:r>
            <a:r>
              <a:rPr lang="de-DE" dirty="0" err="1"/>
              <a:t>verbuggt</a:t>
            </a:r>
            <a:r>
              <a:rPr lang="de-DE" dirty="0"/>
              <a:t> werden können 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EB31EC-CB0E-7246-A686-41089E26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F4B69-4829-7245-825A-C9ACD4D993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Szenen</a:t>
            </a:r>
          </a:p>
        </p:txBody>
      </p:sp>
    </p:spTree>
    <p:extLst>
      <p:ext uri="{BB962C8B-B14F-4D97-AF65-F5344CB8AC3E}">
        <p14:creationId xmlns:p14="http://schemas.microsoft.com/office/powerpoint/2010/main" val="55249924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0BDFC4-318F-A147-96CB-C5A41993C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3637" y="1828800"/>
            <a:ext cx="9848851" cy="4908884"/>
          </a:xfrm>
        </p:spPr>
        <p:txBody>
          <a:bodyPr/>
          <a:lstStyle/>
          <a:p>
            <a:r>
              <a:rPr lang="de-DE" dirty="0"/>
              <a:t>Lebhaftere Gestaltung  und aktive Nutzung der Webseite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Vielfältigkeit </a:t>
            </a:r>
          </a:p>
          <a:p>
            <a:pPr lvl="1"/>
            <a:r>
              <a:rPr lang="de-DE" dirty="0"/>
              <a:t>Aufgrund der unterschiedlichen Schlussszenen</a:t>
            </a:r>
          </a:p>
          <a:p>
            <a:pPr lvl="1"/>
            <a:endParaRPr lang="de-DE" dirty="0"/>
          </a:p>
          <a:p>
            <a:r>
              <a:rPr lang="de-DE" dirty="0"/>
              <a:t>Auswahlszenen werden durch kurze Beschreibung erläutert</a:t>
            </a:r>
          </a:p>
          <a:p>
            <a:endParaRPr lang="de-DE" dirty="0"/>
          </a:p>
          <a:p>
            <a:r>
              <a:rPr lang="de-DE" dirty="0"/>
              <a:t>Auswahl von „</a:t>
            </a:r>
            <a:r>
              <a:rPr lang="de-DE" dirty="0" err="1"/>
              <a:t>good</a:t>
            </a:r>
            <a:r>
              <a:rPr lang="de-DE" dirty="0"/>
              <a:t>“ und „</a:t>
            </a:r>
            <a:r>
              <a:rPr lang="de-DE" dirty="0" err="1"/>
              <a:t>bad</a:t>
            </a:r>
            <a:r>
              <a:rPr lang="de-DE" dirty="0"/>
              <a:t>“ Szene</a:t>
            </a:r>
          </a:p>
          <a:p>
            <a:pPr lvl="1"/>
            <a:r>
              <a:rPr lang="de-DE" dirty="0"/>
              <a:t>welche am Ende durch eine Funktion zusammengezählt werden</a:t>
            </a:r>
          </a:p>
          <a:p>
            <a:pPr lvl="1"/>
            <a:r>
              <a:rPr lang="de-DE" dirty="0"/>
              <a:t>bestimmt die Schlussszene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CE1A3-E61A-BD48-B4DC-3ABAE772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F913-A400-F849-9A14-124420FB66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Auswahlmöglichekiten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23865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4659E98-101B-8141-951B-8E2E83D90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0959"/>
            <a:ext cx="12192000" cy="11211474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55F4AC-CCBA-A04E-8F48-A2738D2D80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3636" y="1828800"/>
            <a:ext cx="9848851" cy="3501189"/>
          </a:xfrm>
        </p:spPr>
        <p:txBody>
          <a:bodyPr anchor="ctr"/>
          <a:lstStyle/>
          <a:p>
            <a:pPr marL="457200" indent="-457200"/>
            <a:endParaRPr lang="de-DE" dirty="0"/>
          </a:p>
          <a:p>
            <a:pPr marL="457200" indent="-457200"/>
            <a:r>
              <a:rPr lang="de-DE" dirty="0"/>
              <a:t>Darstellung einzelner Filmszenen </a:t>
            </a:r>
          </a:p>
          <a:p>
            <a:pPr marL="639758" lvl="1" indent="-457200"/>
            <a:r>
              <a:rPr lang="de-DE" dirty="0"/>
              <a:t>die von dem Hauptcharakter Adam gedreht werden</a:t>
            </a:r>
          </a:p>
          <a:p>
            <a:pPr marL="639758" lvl="1" indent="-457200"/>
            <a:endParaRPr lang="de-DE" dirty="0"/>
          </a:p>
          <a:p>
            <a:pPr marL="457200" indent="-457200"/>
            <a:r>
              <a:rPr lang="de-DE" dirty="0"/>
              <a:t>Geschichte über eine menschenähnliche, künstliche Intelligenz </a:t>
            </a:r>
          </a:p>
          <a:p>
            <a:pPr marL="457200" indent="-457200"/>
            <a:endParaRPr lang="de-DE" dirty="0">
              <a:cs typeface="Calibri"/>
            </a:endParaRPr>
          </a:p>
          <a:p>
            <a:pPr marL="457200" indent="-457200"/>
            <a:r>
              <a:rPr lang="de-DE" dirty="0">
                <a:cs typeface="Calibri"/>
              </a:rPr>
              <a:t>Mit Auswahlmöglichkeiten, welche die Schlussszene bestimmen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9A2BF-DD8D-4D32-8B5B-0074FD653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de-DE">
                <a:cs typeface="Calibri"/>
              </a:rPr>
              <a:t>Interaktive Geschichte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FF44D-DD12-40DE-83D5-2310CA7A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Idee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88893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DEEC69-5D12-F04F-AD18-1F768C00AA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Die unterschiedlichen Vorkenntnisse der Gruppenmitglieder waren von Vorteil</a:t>
            </a:r>
          </a:p>
          <a:p>
            <a:endParaRPr lang="de-DE" dirty="0"/>
          </a:p>
          <a:p>
            <a:r>
              <a:rPr lang="de-DE" dirty="0"/>
              <a:t>Bis auf die einigen Probleme in der Kommunikation hat es gut funktioniert</a:t>
            </a:r>
          </a:p>
          <a:p>
            <a:endParaRPr lang="de-DE" dirty="0"/>
          </a:p>
          <a:p>
            <a:r>
              <a:rPr lang="de-DE" dirty="0"/>
              <a:t>Große Bereitschaft der Gruppenmitglieder</a:t>
            </a:r>
          </a:p>
          <a:p>
            <a:endParaRPr lang="de-DE" dirty="0"/>
          </a:p>
          <a:p>
            <a:r>
              <a:rPr lang="de-DE" dirty="0"/>
              <a:t>Übersichtliche Verwaltung des Projektes über </a:t>
            </a:r>
            <a:r>
              <a:rPr lang="de-DE" dirty="0" err="1"/>
              <a:t>GitLab</a:t>
            </a:r>
            <a:endParaRPr lang="de-DE" dirty="0"/>
          </a:p>
          <a:p>
            <a:endParaRPr lang="de-DE" dirty="0"/>
          </a:p>
          <a:p>
            <a:r>
              <a:rPr lang="de-DE" dirty="0"/>
              <a:t>Erfahrung sowie in Gruppenarbeit als auch in Umgang mit Frameworks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C7EC00-BBC2-D047-8D19-97D16064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19568834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243DF9-0758-4271-9D52-F4ABE93C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40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C6D9-3435-4F74-AFF3-FE348661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Projektorganisation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019A3-2E50-694B-8129-591451AC4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D0FBE-A732-AF47-8278-A3E51D15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894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AF0ECD2-8794-D54B-BF4C-18E1B9EB98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1523" y="1795170"/>
            <a:ext cx="2503945" cy="365760"/>
          </a:xfrm>
        </p:spPr>
        <p:txBody>
          <a:bodyPr/>
          <a:lstStyle/>
          <a:p>
            <a:r>
              <a:rPr lang="de-DE" sz="2500" dirty="0"/>
              <a:t>Nadia Radau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4B77D86-1156-8645-8BFD-CC65C191BC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06044" y="2215734"/>
            <a:ext cx="3083505" cy="614767"/>
          </a:xfrm>
        </p:spPr>
        <p:txBody>
          <a:bodyPr anchor="t">
            <a:noAutofit/>
          </a:bodyPr>
          <a:lstStyle/>
          <a:p>
            <a:pPr algn="l"/>
            <a:r>
              <a:rPr lang="de-DE" dirty="0"/>
              <a:t>-&gt; Erstellen der Story</a:t>
            </a:r>
          </a:p>
          <a:p>
            <a:pPr algn="l"/>
            <a:r>
              <a:rPr lang="de-DE" dirty="0"/>
              <a:t>-&gt; kreative Leitung bei der Implementierung</a:t>
            </a:r>
          </a:p>
          <a:p>
            <a:pPr algn="l"/>
            <a:r>
              <a:rPr lang="de-DE" dirty="0"/>
              <a:t>-&gt; Erstellung in Latex und Texte, Story, Bilderfreistellung </a:t>
            </a:r>
          </a:p>
          <a:p>
            <a:pPr algn="l"/>
            <a:r>
              <a:rPr lang="de-DE" dirty="0"/>
              <a:t>-&gt; Schreiben der Projektdokumentation </a:t>
            </a:r>
          </a:p>
          <a:p>
            <a:pPr algn="l"/>
            <a:endParaRPr lang="de-DE" dirty="0"/>
          </a:p>
          <a:p>
            <a:pPr algn="l"/>
            <a:endParaRPr lang="de-DE" dirty="0"/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6A9D41F-7B10-8A46-9947-7FF72F86D8C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50624" y="1809246"/>
            <a:ext cx="3207088" cy="365760"/>
          </a:xfrm>
        </p:spPr>
        <p:txBody>
          <a:bodyPr/>
          <a:lstStyle/>
          <a:p>
            <a:pPr algn="l"/>
            <a:r>
              <a:rPr lang="de-DE" sz="2500" dirty="0"/>
              <a:t>Aleyna Yildirimhan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80B1528-3834-4E46-9DF7-4AC826E3BD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18056" y="2253145"/>
            <a:ext cx="3207088" cy="614767"/>
          </a:xfrm>
        </p:spPr>
        <p:txBody>
          <a:bodyPr>
            <a:noAutofit/>
          </a:bodyPr>
          <a:lstStyle/>
          <a:p>
            <a:pPr algn="l"/>
            <a:r>
              <a:rPr lang="de-DE" dirty="0"/>
              <a:t> -&gt; Implementierung der Szene </a:t>
            </a:r>
          </a:p>
          <a:p>
            <a:pPr algn="l"/>
            <a:r>
              <a:rPr lang="de-DE" dirty="0"/>
              <a:t>-&gt; Recherche </a:t>
            </a:r>
            <a:r>
              <a:rPr lang="de-DE" dirty="0" err="1"/>
              <a:t>Preloader</a:t>
            </a:r>
            <a:r>
              <a:rPr lang="de-DE" dirty="0"/>
              <a:t> </a:t>
            </a:r>
          </a:p>
          <a:p>
            <a:pPr algn="l"/>
            <a:r>
              <a:rPr lang="de-DE" dirty="0"/>
              <a:t>-&gt; Erstellung der Abschlusspräsentation</a:t>
            </a:r>
          </a:p>
          <a:p>
            <a:pPr algn="l"/>
            <a:endParaRPr lang="de-DE" dirty="0"/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9CBB9CD-8E7F-F544-92E5-4B17456D357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25144" y="1824782"/>
            <a:ext cx="3207088" cy="365760"/>
          </a:xfrm>
        </p:spPr>
        <p:txBody>
          <a:bodyPr/>
          <a:lstStyle/>
          <a:p>
            <a:r>
              <a:rPr lang="de-DE" sz="2500" dirty="0"/>
              <a:t>Mathias Bethge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38C868-0F9B-7C48-8B3D-B88A5E846D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14925" y="2241331"/>
            <a:ext cx="3879153" cy="614767"/>
          </a:xfrm>
        </p:spPr>
        <p:txBody>
          <a:bodyPr>
            <a:noAutofit/>
          </a:bodyPr>
          <a:lstStyle/>
          <a:p>
            <a:pPr algn="l"/>
            <a:r>
              <a:rPr lang="de-DE" dirty="0">
                <a:solidFill>
                  <a:schemeClr val="tx2"/>
                </a:solidFill>
                <a:latin typeface="Georgia" panose="02040502050405020303" pitchFamily="18" charset="0"/>
              </a:rPr>
              <a:t> -&gt; </a:t>
            </a:r>
            <a:r>
              <a:rPr lang="de-DE" dirty="0" err="1">
                <a:solidFill>
                  <a:schemeClr val="tx2"/>
                </a:solidFill>
                <a:latin typeface="Georgia" panose="02040502050405020303" pitchFamily="18" charset="0"/>
              </a:rPr>
              <a:t>Sämtliche</a:t>
            </a:r>
            <a:r>
              <a:rPr lang="de-DE" dirty="0">
                <a:solidFill>
                  <a:schemeClr val="tx2"/>
                </a:solidFill>
                <a:latin typeface="Georgia" panose="02040502050405020303" pitchFamily="18" charset="0"/>
              </a:rPr>
              <a:t> Photoshop-Leistungen </a:t>
            </a:r>
          </a:p>
          <a:p>
            <a:pPr algn="l"/>
            <a:r>
              <a:rPr lang="de-DE" dirty="0">
                <a:solidFill>
                  <a:schemeClr val="tx2"/>
                </a:solidFill>
                <a:latin typeface="Georgia" panose="02040502050405020303" pitchFamily="18" charset="0"/>
              </a:rPr>
              <a:t>-&gt; Implementierung der Frameworks </a:t>
            </a:r>
          </a:p>
          <a:p>
            <a:pPr algn="l"/>
            <a:r>
              <a:rPr lang="de-DE" dirty="0">
                <a:solidFill>
                  <a:schemeClr val="tx2"/>
                </a:solidFill>
                <a:latin typeface="Georgia" panose="02040502050405020303" pitchFamily="18" charset="0"/>
              </a:rPr>
              <a:t>-&gt; Bildfreistellung und Zeichnungen </a:t>
            </a:r>
          </a:p>
          <a:p>
            <a:pPr algn="l"/>
            <a:r>
              <a:rPr lang="de-DE" dirty="0">
                <a:solidFill>
                  <a:schemeClr val="tx2"/>
                </a:solidFill>
                <a:latin typeface="Georgia" panose="02040502050405020303" pitchFamily="18" charset="0"/>
              </a:rPr>
              <a:t>-&gt; Implementierung der Animationen der Zeichnungen </a:t>
            </a:r>
          </a:p>
          <a:p>
            <a:pPr algn="l"/>
            <a:r>
              <a:rPr lang="de-DE" dirty="0">
                <a:solidFill>
                  <a:schemeClr val="tx2"/>
                </a:solidFill>
                <a:latin typeface="Georgia" panose="02040502050405020303" pitchFamily="18" charset="0"/>
              </a:rPr>
              <a:t>-&gt; Implementierung der Szenen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06C7168-7D86-BB4D-9FFD-7914884327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243501" y="3958048"/>
            <a:ext cx="2503945" cy="365760"/>
          </a:xfrm>
        </p:spPr>
        <p:txBody>
          <a:bodyPr/>
          <a:lstStyle/>
          <a:p>
            <a:r>
              <a:rPr lang="de-DE" sz="2500" dirty="0"/>
              <a:t>Rene Hippe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BA16BC-E237-6E42-AC0A-27BE198A61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43501" y="4426803"/>
            <a:ext cx="3578970" cy="1973996"/>
          </a:xfrm>
        </p:spPr>
        <p:txBody>
          <a:bodyPr>
            <a:noAutofit/>
          </a:bodyPr>
          <a:lstStyle/>
          <a:p>
            <a:pPr algn="l"/>
            <a:r>
              <a:rPr lang="de-DE" dirty="0"/>
              <a:t> -&gt; </a:t>
            </a:r>
            <a:r>
              <a:rPr lang="de-DE" dirty="0" err="1"/>
              <a:t>Grundgerüst</a:t>
            </a:r>
            <a:r>
              <a:rPr lang="de-DE" dirty="0"/>
              <a:t> und </a:t>
            </a:r>
            <a:r>
              <a:rPr lang="de-DE" dirty="0" err="1"/>
              <a:t>Greensock</a:t>
            </a:r>
            <a:r>
              <a:rPr lang="de-DE" dirty="0"/>
              <a:t> Animationen </a:t>
            </a:r>
          </a:p>
          <a:p>
            <a:pPr algn="l"/>
            <a:r>
              <a:rPr lang="de-DE" dirty="0"/>
              <a:t>-&gt; Einarbeitung in die Frameworks </a:t>
            </a:r>
          </a:p>
          <a:p>
            <a:pPr algn="l"/>
            <a:r>
              <a:rPr lang="de-DE" dirty="0"/>
              <a:t>-&gt; Fehlerbehebung/Debugging </a:t>
            </a:r>
          </a:p>
          <a:p>
            <a:pPr algn="l"/>
            <a:r>
              <a:rPr lang="de-DE" dirty="0"/>
              <a:t>-&gt; </a:t>
            </a:r>
            <a:r>
              <a:rPr lang="de-DE" dirty="0" err="1"/>
              <a:t>Implemtierung</a:t>
            </a:r>
            <a:r>
              <a:rPr lang="de-DE" dirty="0"/>
              <a:t> des </a:t>
            </a:r>
            <a:r>
              <a:rPr lang="de-DE" dirty="0" err="1"/>
              <a:t>Preloaders</a:t>
            </a:r>
            <a:r>
              <a:rPr lang="de-DE" dirty="0"/>
              <a:t> </a:t>
            </a:r>
          </a:p>
          <a:p>
            <a:pPr algn="l"/>
            <a:r>
              <a:rPr lang="de-DE" dirty="0"/>
              <a:t>-&gt; </a:t>
            </a:r>
            <a:r>
              <a:rPr lang="de-DE" dirty="0" err="1"/>
              <a:t>Unterstützung</a:t>
            </a:r>
            <a:r>
              <a:rPr lang="de-DE" dirty="0"/>
              <a:t> der anderen Mitglieder in der Framework Arbeit </a:t>
            </a:r>
          </a:p>
          <a:p>
            <a:pPr algn="l"/>
            <a:endParaRPr lang="de-DE" dirty="0"/>
          </a:p>
          <a:p>
            <a:pPr algn="l"/>
            <a:endParaRPr lang="de-DE" dirty="0"/>
          </a:p>
          <a:p>
            <a:pPr algn="l"/>
            <a:endParaRPr lang="de-DE" dirty="0"/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FAC23E3-EB9D-0A47-B783-A6A4C9E3E36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547029" y="3984571"/>
            <a:ext cx="2681659" cy="370960"/>
          </a:xfrm>
        </p:spPr>
        <p:txBody>
          <a:bodyPr/>
          <a:lstStyle/>
          <a:p>
            <a:r>
              <a:rPr lang="de-DE" sz="2500" dirty="0"/>
              <a:t>Verena Gebauer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5888B20F-7925-0F41-92F9-0F407249D7E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547029" y="4465140"/>
            <a:ext cx="3219055" cy="1178588"/>
          </a:xfrm>
        </p:spPr>
        <p:txBody>
          <a:bodyPr>
            <a:noAutofit/>
          </a:bodyPr>
          <a:lstStyle/>
          <a:p>
            <a:pPr algn="l"/>
            <a:r>
              <a:rPr lang="de-DE" dirty="0"/>
              <a:t> -&gt; Projektverwaltung in </a:t>
            </a:r>
            <a:r>
              <a:rPr lang="de-DE" dirty="0" err="1"/>
              <a:t>Git</a:t>
            </a:r>
            <a:endParaRPr lang="de-DE" dirty="0"/>
          </a:p>
          <a:p>
            <a:pPr algn="l"/>
            <a:r>
              <a:rPr lang="de-DE" dirty="0"/>
              <a:t>-&gt; Implementierung der Szenen </a:t>
            </a:r>
          </a:p>
          <a:p>
            <a:pPr algn="l"/>
            <a:r>
              <a:rPr lang="de-DE" dirty="0"/>
              <a:t>-&gt; Erstellung des Templates </a:t>
            </a:r>
            <a:r>
              <a:rPr lang="de-DE" dirty="0" err="1"/>
              <a:t>für</a:t>
            </a:r>
            <a:r>
              <a:rPr lang="de-DE" dirty="0"/>
              <a:t> die Doku in Latex </a:t>
            </a:r>
          </a:p>
          <a:p>
            <a:pPr algn="l"/>
            <a:endParaRPr lang="de-DE" dirty="0"/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3681CE-0C5B-1D43-BD5E-9F221B2A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Teamaufbau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E09B9F-12D9-4D4A-BD6F-4189C5E9A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Aufgabenverteilung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33AA75-E87F-2E44-9A77-94C1AE4C5A6C}"/>
              </a:ext>
            </a:extLst>
          </p:cNvPr>
          <p:cNvSpPr/>
          <p:nvPr/>
        </p:nvSpPr>
        <p:spPr>
          <a:xfrm>
            <a:off x="3048000" y="2690336"/>
            <a:ext cx="4176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8276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55F4-92AC-4A51-A3CB-3BA98B76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Zeitplanung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E363D9-5923-2D4A-AC00-386A826DE6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21956736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3331-35C9-45AF-8E2B-3B437559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Zwischenergebnisse &amp; Zeitplanung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F100-9292-43E6-B814-81D0CE31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637" y="1777499"/>
            <a:ext cx="10190163" cy="45132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Calibri"/>
              </a:rPr>
              <a:t>3. Phase</a:t>
            </a:r>
          </a:p>
          <a:p>
            <a:pPr lvl="1"/>
            <a:r>
              <a:rPr lang="de-DE" dirty="0">
                <a:cs typeface="Calibri"/>
              </a:rPr>
              <a:t>Erstellen der Milestones:</a:t>
            </a:r>
          </a:p>
          <a:p>
            <a:pPr lvl="2"/>
            <a:r>
              <a:rPr lang="de-DE" dirty="0">
                <a:cs typeface="Calibri"/>
              </a:rPr>
              <a:t>„must </a:t>
            </a:r>
            <a:r>
              <a:rPr lang="de-DE" dirty="0" err="1">
                <a:cs typeface="Calibri"/>
              </a:rPr>
              <a:t>have</a:t>
            </a:r>
            <a:r>
              <a:rPr lang="de-DE" dirty="0">
                <a:cs typeface="Calibri"/>
              </a:rPr>
              <a:t>“, die Umsetzung der Hauptstory, also eines Handlungsstranges</a:t>
            </a:r>
          </a:p>
          <a:p>
            <a:pPr lvl="2"/>
            <a:r>
              <a:rPr lang="de-DE" dirty="0">
                <a:cs typeface="Calibri"/>
              </a:rPr>
              <a:t>„nice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have</a:t>
            </a:r>
            <a:r>
              <a:rPr lang="de-DE" dirty="0">
                <a:cs typeface="Calibri"/>
              </a:rPr>
              <a:t>“, die Auswahlmöglichkeiten, horizontales Scrollen</a:t>
            </a:r>
          </a:p>
          <a:p>
            <a:pPr lvl="1"/>
            <a:r>
              <a:rPr lang="de-DE" dirty="0">
                <a:cs typeface="Calibri"/>
              </a:rPr>
              <a:t>Storyboard</a:t>
            </a:r>
          </a:p>
          <a:p>
            <a:pPr lvl="1"/>
            <a:r>
              <a:rPr lang="de-DE" dirty="0">
                <a:cs typeface="Calibri"/>
              </a:rPr>
              <a:t>Fotos raussuchen</a:t>
            </a:r>
          </a:p>
          <a:p>
            <a:r>
              <a:rPr lang="de-DE" dirty="0">
                <a:cs typeface="Calibri"/>
              </a:rPr>
              <a:t>Vorgehen in der Arbeitsphase</a:t>
            </a:r>
          </a:p>
          <a:p>
            <a:pPr lvl="1"/>
            <a:r>
              <a:rPr lang="de-DE" dirty="0">
                <a:cs typeface="Calibri"/>
              </a:rPr>
              <a:t>Bearbeitung der rausgesuchten Bilder</a:t>
            </a:r>
          </a:p>
          <a:p>
            <a:pPr lvl="1"/>
            <a:r>
              <a:rPr lang="de-DE" dirty="0">
                <a:cs typeface="Calibri"/>
              </a:rPr>
              <a:t>Beginn der Implementierung der Szene</a:t>
            </a:r>
          </a:p>
          <a:p>
            <a:pPr lvl="1"/>
            <a:r>
              <a:rPr lang="de-DE" dirty="0">
                <a:cs typeface="Calibri"/>
              </a:rPr>
              <a:t>Schreiben der Handlung der Szenen</a:t>
            </a:r>
          </a:p>
          <a:p>
            <a:r>
              <a:rPr lang="de-DE" dirty="0">
                <a:cs typeface="Calibri"/>
              </a:rPr>
              <a:t>Ziel: </a:t>
            </a:r>
          </a:p>
          <a:p>
            <a:pPr lvl="1"/>
            <a:r>
              <a:rPr lang="de-DE" dirty="0">
                <a:cs typeface="Calibri"/>
              </a:rPr>
              <a:t>Wöchentlich Implementierung von 4 Szenen</a:t>
            </a:r>
          </a:p>
          <a:p>
            <a:pPr lvl="1"/>
            <a:r>
              <a:rPr lang="de-DE" dirty="0">
                <a:cs typeface="Calibri"/>
              </a:rPr>
              <a:t>Festlegung der Deadlines über WhatsApp, </a:t>
            </a:r>
            <a:r>
              <a:rPr lang="de-DE" dirty="0" err="1">
                <a:cs typeface="Calibri"/>
              </a:rPr>
              <a:t>Wire</a:t>
            </a:r>
            <a:r>
              <a:rPr lang="de-DE" dirty="0">
                <a:cs typeface="Calibri"/>
              </a:rPr>
              <a:t> und </a:t>
            </a:r>
            <a:r>
              <a:rPr lang="de-DE" dirty="0" err="1">
                <a:cs typeface="Calibri"/>
              </a:rPr>
              <a:t>GitLab</a:t>
            </a: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10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167A-5F64-446E-9D2C-9CC035B5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Kommunikation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F87E94-9BAD-B140-A7AD-2D51DD8272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3207012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4AC9-5515-4704-BFCC-ED38EC70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567267"/>
            <a:ext cx="10515600" cy="585672"/>
          </a:xfrm>
        </p:spPr>
        <p:txBody>
          <a:bodyPr/>
          <a:lstStyle/>
          <a:p>
            <a:r>
              <a:rPr lang="de-DE" dirty="0">
                <a:cs typeface="Calibri Light"/>
              </a:rPr>
              <a:t>Kommunikation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3A19-DE33-48C8-8C49-0B966BEB8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100" b="1" dirty="0">
                <a:solidFill>
                  <a:schemeClr val="tx2"/>
                </a:solidFill>
                <a:latin typeface="Helvetica"/>
                <a:cs typeface="Calibri"/>
              </a:rPr>
              <a:t>Problem:</a:t>
            </a:r>
          </a:p>
          <a:p>
            <a:r>
              <a:rPr lang="de-DE" sz="1800" dirty="0">
                <a:latin typeface="Helvetica"/>
                <a:cs typeface="Calibri"/>
              </a:rPr>
              <a:t>Formulierung der Aufgabenverteilung</a:t>
            </a:r>
          </a:p>
          <a:p>
            <a:r>
              <a:rPr lang="de-DE" sz="1800" dirty="0">
                <a:latin typeface="Helvetica"/>
                <a:cs typeface="Calibri"/>
              </a:rPr>
              <a:t>Teilweise die Vorarbeit einzelner, für die gemeinsame Weiterarbeit </a:t>
            </a:r>
          </a:p>
          <a:p>
            <a:endParaRPr lang="de-DE" sz="1800" dirty="0">
              <a:latin typeface="Helvetica"/>
              <a:cs typeface="Calibri"/>
            </a:endParaRPr>
          </a:p>
          <a:p>
            <a:pPr marL="0" indent="0">
              <a:buNone/>
            </a:pPr>
            <a:r>
              <a:rPr lang="de-DE" sz="2100" b="1" dirty="0">
                <a:solidFill>
                  <a:schemeClr val="tx2"/>
                </a:solidFill>
                <a:latin typeface="Helvetica"/>
                <a:cs typeface="Calibri"/>
              </a:rPr>
              <a:t>Lösung:</a:t>
            </a:r>
          </a:p>
          <a:p>
            <a:r>
              <a:rPr lang="de-DE" sz="1800" dirty="0">
                <a:latin typeface="Helvetica"/>
                <a:cs typeface="Calibri"/>
              </a:rPr>
              <a:t>Stetige Kommunikation</a:t>
            </a:r>
          </a:p>
          <a:p>
            <a:r>
              <a:rPr lang="de-DE" sz="1800" dirty="0">
                <a:latin typeface="Helvetica"/>
                <a:cs typeface="Calibri"/>
              </a:rPr>
              <a:t>Ausprobieren von diversen Plattformen für eine erfolgreiche Kommunikation</a:t>
            </a:r>
          </a:p>
          <a:p>
            <a:pPr lvl="1"/>
            <a:r>
              <a:rPr lang="de-DE" sz="1800" dirty="0">
                <a:latin typeface="Helvetica"/>
                <a:cs typeface="Calibri"/>
              </a:rPr>
              <a:t>Da sich WhatsApp für codespezifische Fragen nicht eignet</a:t>
            </a:r>
            <a:endParaRPr lang="de-DE" sz="1534" dirty="0">
              <a:latin typeface="Helvetica"/>
              <a:cs typeface="Calibri"/>
            </a:endParaRPr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9D444656-D6B2-EB4A-BB9E-D3DEBF45C211}"/>
              </a:ext>
            </a:extLst>
          </p:cNvPr>
          <p:cNvSpPr txBox="1">
            <a:spLocks/>
          </p:cNvSpPr>
          <p:nvPr/>
        </p:nvSpPr>
        <p:spPr>
          <a:xfrm>
            <a:off x="1044367" y="1163920"/>
            <a:ext cx="9848851" cy="457200"/>
          </a:xfrm>
          <a:prstGeom prst="rect">
            <a:avLst/>
          </a:prstGeom>
        </p:spPr>
        <p:txBody>
          <a:bodyPr/>
          <a:lstStyle>
            <a:lvl1pPr marL="285744" indent="-285744" algn="l" defTabSz="914296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Char char="◼"/>
              <a:tabLst/>
              <a:defRPr sz="2133" b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68302" indent="-285744" algn="l" defTabSz="914296" rtl="0" eaLnBrk="1" latinLnBrk="0" hangingPunct="1">
              <a:lnSpc>
                <a:spcPct val="10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867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24" indent="-171446" algn="l" defTabSz="914296" rtl="0" eaLnBrk="1" latinLnBrk="0" hangingPunct="1">
              <a:lnSpc>
                <a:spcPct val="10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6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17" marR="0" indent="-171446" algn="l" defTabSz="914296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467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599" marR="0" indent="-171446" algn="l" defTabSz="914296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03" algn="l"/>
              </a:tabLst>
              <a:defRPr lang="en-US" sz="1467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12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60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6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4" indent="-228574" algn="l" defTabSz="914296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>
                <a:solidFill>
                  <a:schemeClr val="tx2"/>
                </a:solidFill>
                <a:latin typeface="+mj-lt"/>
              </a:rPr>
              <a:t>und wesentliche Probleme</a:t>
            </a:r>
          </a:p>
        </p:txBody>
      </p:sp>
    </p:spTree>
    <p:extLst>
      <p:ext uri="{BB962C8B-B14F-4D97-AF65-F5344CB8AC3E}">
        <p14:creationId xmlns:p14="http://schemas.microsoft.com/office/powerpoint/2010/main" val="3586142691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Valtech templat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DFA"/>
      </a:accent1>
      <a:accent2>
        <a:srgbClr val="702082"/>
      </a:accent2>
      <a:accent3>
        <a:srgbClr val="FECC00"/>
      </a:accent3>
      <a:accent4>
        <a:srgbClr val="00FFFA"/>
      </a:accent4>
      <a:accent5>
        <a:srgbClr val="A7D206"/>
      </a:accent5>
      <a:accent6>
        <a:srgbClr val="D60041"/>
      </a:accent6>
      <a:hlink>
        <a:srgbClr val="00BDFA"/>
      </a:hlink>
      <a:folHlink>
        <a:srgbClr val="00BDFA"/>
      </a:folHlink>
    </a:clrScheme>
    <a:fontScheme name="Valtech">
      <a:majorFont>
        <a:latin typeface="Helvetica"/>
        <a:ea typeface=""/>
        <a:cs typeface=""/>
      </a:majorFont>
      <a:minorFont>
        <a:latin typeface="Merriweathe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ltech PPT Template 2.94 (3.0 beta)" id="{E46196DF-E81D-8D42-98C1-AC2290108CA7}" vid="{A9909DB8-E285-D94C-8D25-A3AE3EA18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Valtech-Standard-Template-3.0</Template>
  <TotalTime>29</TotalTime>
  <Words>958</Words>
  <Application>Microsoft Macintosh PowerPoint</Application>
  <PresentationFormat>Widescreen</PresentationFormat>
  <Paragraphs>264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Apple SD Gothic Neo Regular</vt:lpstr>
      <vt:lpstr>Arial</vt:lpstr>
      <vt:lpstr>Calibri</vt:lpstr>
      <vt:lpstr>Georgia</vt:lpstr>
      <vt:lpstr>Helvetica</vt:lpstr>
      <vt:lpstr>Merriweather</vt:lpstr>
      <vt:lpstr>Poppins Light</vt:lpstr>
      <vt:lpstr>Times New Roman</vt:lpstr>
      <vt:lpstr>Main</vt:lpstr>
      <vt:lpstr>Dokumentation zum Informatikprojekt 1  Parallax-Scrolling</vt:lpstr>
      <vt:lpstr>Einleitung</vt:lpstr>
      <vt:lpstr>Idee</vt:lpstr>
      <vt:lpstr>Projektorganisation</vt:lpstr>
      <vt:lpstr>Teamaufbau</vt:lpstr>
      <vt:lpstr>Zeitplanung</vt:lpstr>
      <vt:lpstr>Zwischenergebnisse &amp; Zeitplanung</vt:lpstr>
      <vt:lpstr>Kommunikation</vt:lpstr>
      <vt:lpstr>Kommunikation</vt:lpstr>
      <vt:lpstr>Art der Kommunikation</vt:lpstr>
      <vt:lpstr>Story</vt:lpstr>
      <vt:lpstr>Story</vt:lpstr>
      <vt:lpstr>Story</vt:lpstr>
      <vt:lpstr>Story</vt:lpstr>
      <vt:lpstr>Story</vt:lpstr>
      <vt:lpstr>Visualisierung und Texte</vt:lpstr>
      <vt:lpstr>Fotos</vt:lpstr>
      <vt:lpstr>PowerPoint Presentation</vt:lpstr>
      <vt:lpstr>Zeichnungen</vt:lpstr>
      <vt:lpstr>Animationen</vt:lpstr>
      <vt:lpstr>Texte</vt:lpstr>
      <vt:lpstr>Frameworks</vt:lpstr>
      <vt:lpstr>Frameworks</vt:lpstr>
      <vt:lpstr>Frameworks</vt:lpstr>
      <vt:lpstr>Frameworks</vt:lpstr>
      <vt:lpstr>Implemetierung</vt:lpstr>
      <vt:lpstr>Implementierung </vt:lpstr>
      <vt:lpstr>Implementierung</vt:lpstr>
      <vt:lpstr>Implementierung</vt:lpstr>
      <vt:lpstr>Fazit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Bethge, Mathias</dc:creator>
  <cp:lastModifiedBy>Yildirimhan, Aleyna</cp:lastModifiedBy>
  <cp:revision>36</cp:revision>
  <dcterms:created xsi:type="dcterms:W3CDTF">2019-05-01T14:11:47Z</dcterms:created>
  <dcterms:modified xsi:type="dcterms:W3CDTF">2019-07-07T18:01:21Z</dcterms:modified>
</cp:coreProperties>
</file>